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269" r:id="rId5"/>
    <p:sldId id="270" r:id="rId6"/>
    <p:sldId id="271" r:id="rId7"/>
    <p:sldId id="273" r:id="rId8"/>
    <p:sldId id="272" r:id="rId9"/>
    <p:sldId id="260" r:id="rId10"/>
    <p:sldId id="261" r:id="rId11"/>
    <p:sldId id="274" r:id="rId12"/>
    <p:sldId id="275" r:id="rId13"/>
    <p:sldId id="276" r:id="rId14"/>
    <p:sldId id="277" r:id="rId15"/>
    <p:sldId id="262" r:id="rId16"/>
    <p:sldId id="263" r:id="rId17"/>
    <p:sldId id="264" r:id="rId18"/>
    <p:sldId id="265" r:id="rId19"/>
    <p:sldId id="266" r:id="rId20"/>
    <p:sldId id="267" r:id="rId21"/>
    <p:sldId id="278" r:id="rId22"/>
    <p:sldId id="279" r:id="rId23"/>
  </p:sldIdLst>
  <p:sldSz cx="9144000" cy="6858000" type="screen4x3"/>
  <p:notesSz cx="7089775" cy="93567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7" userDrawn="1">
          <p15:clr>
            <a:srgbClr val="A4A3A4"/>
          </p15:clr>
        </p15:guide>
        <p15:guide id="2" pos="223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lly Sweeney"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900"/>
    <a:srgbClr val="009FE3"/>
    <a:srgbClr val="E6007E"/>
    <a:srgbClr val="FF0066"/>
    <a:srgbClr val="00AE42"/>
    <a:srgbClr val="FF00FF"/>
    <a:srgbClr val="00B8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B18967-2222-49E0-A3C3-9393E8B4CA68}" v="67" dt="2020-08-17T11:32:09.8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2465" autoAdjust="0"/>
  </p:normalViewPr>
  <p:slideViewPr>
    <p:cSldViewPr>
      <p:cViewPr varScale="1">
        <p:scale>
          <a:sx n="29" d="100"/>
          <a:sy n="29" d="100"/>
        </p:scale>
        <p:origin x="2035" y="29"/>
      </p:cViewPr>
      <p:guideLst>
        <p:guide orient="horz" pos="2160"/>
        <p:guide pos="2880"/>
      </p:guideLst>
    </p:cSldViewPr>
  </p:slideViewPr>
  <p:notesTextViewPr>
    <p:cViewPr>
      <p:scale>
        <a:sx n="75" d="100"/>
        <a:sy n="75" d="100"/>
      </p:scale>
      <p:origin x="0" y="0"/>
    </p:cViewPr>
  </p:notesTextViewPr>
  <p:notesViewPr>
    <p:cSldViewPr>
      <p:cViewPr varScale="1">
        <p:scale>
          <a:sx n="76" d="100"/>
          <a:sy n="76" d="100"/>
        </p:scale>
        <p:origin x="-3342" y="-102"/>
      </p:cViewPr>
      <p:guideLst>
        <p:guide orient="horz" pos="2947"/>
        <p:guide pos="223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2468C3-3150-46B4-81CF-D24BB448AD61}" type="doc">
      <dgm:prSet loTypeId="urn:microsoft.com/office/officeart/2005/8/layout/default" loCatId="list" qsTypeId="urn:microsoft.com/office/officeart/2005/8/quickstyle/simple3" qsCatId="simple" csTypeId="urn:microsoft.com/office/officeart/2005/8/colors/accent6_2" csCatId="accent6" phldr="1"/>
      <dgm:spPr/>
      <dgm:t>
        <a:bodyPr/>
        <a:lstStyle/>
        <a:p>
          <a:endParaRPr lang="en-GB"/>
        </a:p>
      </dgm:t>
    </dgm:pt>
    <dgm:pt modelId="{F6381CDC-2172-4FBF-9615-7A3826EB7581}">
      <dgm:prSet phldrT="[Text]" custT="1"/>
      <dgm:spPr/>
      <dgm:t>
        <a:bodyPr/>
        <a:lstStyle/>
        <a:p>
          <a:r>
            <a:rPr lang="en-GB" sz="2400" dirty="0">
              <a:latin typeface="Lato" panose="020F0502020204030203" pitchFamily="34" charset="0"/>
              <a:ea typeface="+mn-lt"/>
              <a:cs typeface="+mn-lt"/>
            </a:rPr>
            <a:t>London to face increasing climate challenges &amp; emergencies in the future.</a:t>
          </a:r>
          <a:endParaRPr lang="en-GB" sz="2400" dirty="0">
            <a:latin typeface="Lato" panose="020F0502020204030203" pitchFamily="34" charset="0"/>
          </a:endParaRPr>
        </a:p>
      </dgm:t>
    </dgm:pt>
    <dgm:pt modelId="{041CEEAB-1659-40BE-89C6-C4BCA7DDB227}" type="parTrans" cxnId="{F826C695-D8B6-4D28-AF11-1132E87FAC09}">
      <dgm:prSet/>
      <dgm:spPr/>
      <dgm:t>
        <a:bodyPr/>
        <a:lstStyle/>
        <a:p>
          <a:endParaRPr lang="en-GB" sz="2000">
            <a:latin typeface="Lato" panose="020F0502020204030203" pitchFamily="34" charset="0"/>
          </a:endParaRPr>
        </a:p>
      </dgm:t>
    </dgm:pt>
    <dgm:pt modelId="{37C63DBB-7D76-4AC8-A6EA-815DD1F4A1A2}" type="sibTrans" cxnId="{F826C695-D8B6-4D28-AF11-1132E87FAC09}">
      <dgm:prSet/>
      <dgm:spPr/>
      <dgm:t>
        <a:bodyPr/>
        <a:lstStyle/>
        <a:p>
          <a:endParaRPr lang="en-GB" sz="2000">
            <a:latin typeface="Lato" panose="020F0502020204030203" pitchFamily="34" charset="0"/>
          </a:endParaRPr>
        </a:p>
      </dgm:t>
    </dgm:pt>
    <dgm:pt modelId="{58683772-C125-4B2B-8213-DA8EE66530E4}">
      <dgm:prSet custT="1"/>
      <dgm:spPr/>
      <dgm:t>
        <a:bodyPr/>
        <a:lstStyle/>
        <a:p>
          <a:r>
            <a:rPr lang="en-GB" sz="2400" dirty="0">
              <a:latin typeface="Lato" panose="020F0502020204030203" pitchFamily="34" charset="0"/>
              <a:ea typeface="+mn-lt"/>
              <a:cs typeface="+mn-lt"/>
            </a:rPr>
            <a:t>Tasked by the GLA to develop a community resilience toolkit to support the Greater London communities</a:t>
          </a:r>
        </a:p>
      </dgm:t>
    </dgm:pt>
    <dgm:pt modelId="{1870F186-26CF-49C9-8FCB-5F004A80C01F}" type="parTrans" cxnId="{938BDA5F-24ED-4F18-9536-703E6485630A}">
      <dgm:prSet/>
      <dgm:spPr/>
      <dgm:t>
        <a:bodyPr/>
        <a:lstStyle/>
        <a:p>
          <a:endParaRPr lang="en-GB" sz="2000">
            <a:latin typeface="Lato" panose="020F0502020204030203" pitchFamily="34" charset="0"/>
          </a:endParaRPr>
        </a:p>
      </dgm:t>
    </dgm:pt>
    <dgm:pt modelId="{28BCCA5E-4B3A-4193-A3D7-8644D1E8D771}" type="sibTrans" cxnId="{938BDA5F-24ED-4F18-9536-703E6485630A}">
      <dgm:prSet/>
      <dgm:spPr/>
      <dgm:t>
        <a:bodyPr/>
        <a:lstStyle/>
        <a:p>
          <a:endParaRPr lang="en-GB" sz="2000">
            <a:latin typeface="Lato" panose="020F0502020204030203" pitchFamily="34" charset="0"/>
          </a:endParaRPr>
        </a:p>
      </dgm:t>
    </dgm:pt>
    <dgm:pt modelId="{444432E7-F27C-4BF3-8322-6E8E0394208D}">
      <dgm:prSet custT="1"/>
      <dgm:spPr/>
      <dgm:t>
        <a:bodyPr/>
        <a:lstStyle/>
        <a:p>
          <a:r>
            <a:rPr lang="en-GB" sz="2400" dirty="0">
              <a:latin typeface="Lato" panose="020F0502020204030203" pitchFamily="34" charset="0"/>
              <a:ea typeface="+mn-lt"/>
              <a:cs typeface="+mn-lt"/>
            </a:rPr>
            <a:t>Would like your help to ensure the toolkit is fit for purpose, relevant and what you and your communities need. </a:t>
          </a:r>
        </a:p>
      </dgm:t>
    </dgm:pt>
    <dgm:pt modelId="{5E8CC785-DE67-4B0F-9AC3-203E85B1322F}" type="parTrans" cxnId="{14D4A404-B029-4652-9678-B4B67CED7E59}">
      <dgm:prSet/>
      <dgm:spPr/>
      <dgm:t>
        <a:bodyPr/>
        <a:lstStyle/>
        <a:p>
          <a:endParaRPr lang="en-GB" sz="2000">
            <a:latin typeface="Lato" panose="020F0502020204030203" pitchFamily="34" charset="0"/>
          </a:endParaRPr>
        </a:p>
      </dgm:t>
    </dgm:pt>
    <dgm:pt modelId="{AAB9AC2A-D065-454E-A7DD-98F528CAC966}" type="sibTrans" cxnId="{14D4A404-B029-4652-9678-B4B67CED7E59}">
      <dgm:prSet/>
      <dgm:spPr/>
      <dgm:t>
        <a:bodyPr/>
        <a:lstStyle/>
        <a:p>
          <a:endParaRPr lang="en-GB" sz="2000">
            <a:latin typeface="Lato" panose="020F0502020204030203" pitchFamily="34" charset="0"/>
          </a:endParaRPr>
        </a:p>
      </dgm:t>
    </dgm:pt>
    <dgm:pt modelId="{57F95D22-EA65-4AE2-8F33-5ED218F5E1E5}">
      <dgm:prSet custT="1"/>
      <dgm:spPr/>
      <dgm:t>
        <a:bodyPr/>
        <a:lstStyle/>
        <a:p>
          <a:r>
            <a:rPr lang="en-GB" sz="2400" dirty="0">
              <a:latin typeface="Lato" panose="020F0502020204030203" pitchFamily="34" charset="0"/>
              <a:ea typeface="+mn-lt"/>
              <a:cs typeface="+mn-lt"/>
            </a:rPr>
            <a:t>Toolkit to provide information, guidance and tools to support community resilience activities. </a:t>
          </a:r>
        </a:p>
      </dgm:t>
    </dgm:pt>
    <dgm:pt modelId="{7140C060-0F4B-43B6-AC69-5FF1D7007EF4}" type="parTrans" cxnId="{C47A8C25-7BE9-405A-9648-0FC61E2D4DFF}">
      <dgm:prSet/>
      <dgm:spPr/>
      <dgm:t>
        <a:bodyPr/>
        <a:lstStyle/>
        <a:p>
          <a:endParaRPr lang="en-GB" sz="2000">
            <a:latin typeface="Lato" panose="020F0502020204030203" pitchFamily="34" charset="0"/>
          </a:endParaRPr>
        </a:p>
      </dgm:t>
    </dgm:pt>
    <dgm:pt modelId="{152C0301-BC78-48C7-A4C5-63D16A7464C6}" type="sibTrans" cxnId="{C47A8C25-7BE9-405A-9648-0FC61E2D4DFF}">
      <dgm:prSet/>
      <dgm:spPr/>
      <dgm:t>
        <a:bodyPr/>
        <a:lstStyle/>
        <a:p>
          <a:endParaRPr lang="en-GB" sz="2000">
            <a:latin typeface="Lato" panose="020F0502020204030203" pitchFamily="34" charset="0"/>
          </a:endParaRPr>
        </a:p>
      </dgm:t>
    </dgm:pt>
    <dgm:pt modelId="{97822EFF-C6C8-41EE-87B2-3B939AEC1DDB}" type="pres">
      <dgm:prSet presAssocID="{0B2468C3-3150-46B4-81CF-D24BB448AD61}" presName="diagram" presStyleCnt="0">
        <dgm:presLayoutVars>
          <dgm:dir/>
          <dgm:resizeHandles val="exact"/>
        </dgm:presLayoutVars>
      </dgm:prSet>
      <dgm:spPr/>
    </dgm:pt>
    <dgm:pt modelId="{8E8E6D6D-415D-4C38-9DAB-B2B596D6E20A}" type="pres">
      <dgm:prSet presAssocID="{F6381CDC-2172-4FBF-9615-7A3826EB7581}" presName="node" presStyleLbl="node1" presStyleIdx="0" presStyleCnt="4" custScaleX="152917">
        <dgm:presLayoutVars>
          <dgm:bulletEnabled val="1"/>
        </dgm:presLayoutVars>
      </dgm:prSet>
      <dgm:spPr>
        <a:prstGeom prst="roundRect">
          <a:avLst/>
        </a:prstGeom>
      </dgm:spPr>
    </dgm:pt>
    <dgm:pt modelId="{B0DACD2C-AFD7-4B33-B8E5-FAB1674333D8}" type="pres">
      <dgm:prSet presAssocID="{37C63DBB-7D76-4AC8-A6EA-815DD1F4A1A2}" presName="sibTrans" presStyleCnt="0"/>
      <dgm:spPr/>
    </dgm:pt>
    <dgm:pt modelId="{170CA71F-4F91-4F47-B36D-434F10CF31D6}" type="pres">
      <dgm:prSet presAssocID="{58683772-C125-4B2B-8213-DA8EE66530E4}" presName="node" presStyleLbl="node1" presStyleIdx="1" presStyleCnt="4" custScaleX="152917">
        <dgm:presLayoutVars>
          <dgm:bulletEnabled val="1"/>
        </dgm:presLayoutVars>
      </dgm:prSet>
      <dgm:spPr>
        <a:prstGeom prst="roundRect">
          <a:avLst/>
        </a:prstGeom>
      </dgm:spPr>
    </dgm:pt>
    <dgm:pt modelId="{542FDA7C-CF0E-450D-9DCE-51FA05405D31}" type="pres">
      <dgm:prSet presAssocID="{28BCCA5E-4B3A-4193-A3D7-8644D1E8D771}" presName="sibTrans" presStyleCnt="0"/>
      <dgm:spPr/>
    </dgm:pt>
    <dgm:pt modelId="{7BDA53E5-E7CD-4986-B4EF-EA3684DA232F}" type="pres">
      <dgm:prSet presAssocID="{57F95D22-EA65-4AE2-8F33-5ED218F5E1E5}" presName="node" presStyleLbl="node1" presStyleIdx="2" presStyleCnt="4" custScaleX="152917">
        <dgm:presLayoutVars>
          <dgm:bulletEnabled val="1"/>
        </dgm:presLayoutVars>
      </dgm:prSet>
      <dgm:spPr>
        <a:prstGeom prst="roundRect">
          <a:avLst/>
        </a:prstGeom>
      </dgm:spPr>
    </dgm:pt>
    <dgm:pt modelId="{DA27EDFB-F40E-49CA-B613-9C1C2B35BE76}" type="pres">
      <dgm:prSet presAssocID="{152C0301-BC78-48C7-A4C5-63D16A7464C6}" presName="sibTrans" presStyleCnt="0"/>
      <dgm:spPr/>
    </dgm:pt>
    <dgm:pt modelId="{61CD3DB3-3C4C-47F5-B12B-6A6DA2FDECF0}" type="pres">
      <dgm:prSet presAssocID="{444432E7-F27C-4BF3-8322-6E8E0394208D}" presName="node" presStyleLbl="node1" presStyleIdx="3" presStyleCnt="4" custScaleX="152917">
        <dgm:presLayoutVars>
          <dgm:bulletEnabled val="1"/>
        </dgm:presLayoutVars>
      </dgm:prSet>
      <dgm:spPr>
        <a:prstGeom prst="roundRect">
          <a:avLst/>
        </a:prstGeom>
      </dgm:spPr>
    </dgm:pt>
  </dgm:ptLst>
  <dgm:cxnLst>
    <dgm:cxn modelId="{14D4A404-B029-4652-9678-B4B67CED7E59}" srcId="{0B2468C3-3150-46B4-81CF-D24BB448AD61}" destId="{444432E7-F27C-4BF3-8322-6E8E0394208D}" srcOrd="3" destOrd="0" parTransId="{5E8CC785-DE67-4B0F-9AC3-203E85B1322F}" sibTransId="{AAB9AC2A-D065-454E-A7DD-98F528CAC966}"/>
    <dgm:cxn modelId="{3DE9D30D-F221-4F36-8ADE-30E8C0F29584}" type="presOf" srcId="{0B2468C3-3150-46B4-81CF-D24BB448AD61}" destId="{97822EFF-C6C8-41EE-87B2-3B939AEC1DDB}" srcOrd="0" destOrd="0" presId="urn:microsoft.com/office/officeart/2005/8/layout/default"/>
    <dgm:cxn modelId="{AFB89519-4656-4E86-9C47-C5C1BB8A755A}" type="presOf" srcId="{57F95D22-EA65-4AE2-8F33-5ED218F5E1E5}" destId="{7BDA53E5-E7CD-4986-B4EF-EA3684DA232F}" srcOrd="0" destOrd="0" presId="urn:microsoft.com/office/officeart/2005/8/layout/default"/>
    <dgm:cxn modelId="{7397C522-EA92-4EBF-99A2-79BB45769F46}" type="presOf" srcId="{F6381CDC-2172-4FBF-9615-7A3826EB7581}" destId="{8E8E6D6D-415D-4C38-9DAB-B2B596D6E20A}" srcOrd="0" destOrd="0" presId="urn:microsoft.com/office/officeart/2005/8/layout/default"/>
    <dgm:cxn modelId="{C47A8C25-7BE9-405A-9648-0FC61E2D4DFF}" srcId="{0B2468C3-3150-46B4-81CF-D24BB448AD61}" destId="{57F95D22-EA65-4AE2-8F33-5ED218F5E1E5}" srcOrd="2" destOrd="0" parTransId="{7140C060-0F4B-43B6-AC69-5FF1D7007EF4}" sibTransId="{152C0301-BC78-48C7-A4C5-63D16A7464C6}"/>
    <dgm:cxn modelId="{12AE785F-2608-4316-A064-5DB57BEA0AFE}" type="presOf" srcId="{58683772-C125-4B2B-8213-DA8EE66530E4}" destId="{170CA71F-4F91-4F47-B36D-434F10CF31D6}" srcOrd="0" destOrd="0" presId="urn:microsoft.com/office/officeart/2005/8/layout/default"/>
    <dgm:cxn modelId="{938BDA5F-24ED-4F18-9536-703E6485630A}" srcId="{0B2468C3-3150-46B4-81CF-D24BB448AD61}" destId="{58683772-C125-4B2B-8213-DA8EE66530E4}" srcOrd="1" destOrd="0" parTransId="{1870F186-26CF-49C9-8FCB-5F004A80C01F}" sibTransId="{28BCCA5E-4B3A-4193-A3D7-8644D1E8D771}"/>
    <dgm:cxn modelId="{F826C695-D8B6-4D28-AF11-1132E87FAC09}" srcId="{0B2468C3-3150-46B4-81CF-D24BB448AD61}" destId="{F6381CDC-2172-4FBF-9615-7A3826EB7581}" srcOrd="0" destOrd="0" parTransId="{041CEEAB-1659-40BE-89C6-C4BCA7DDB227}" sibTransId="{37C63DBB-7D76-4AC8-A6EA-815DD1F4A1A2}"/>
    <dgm:cxn modelId="{3522C1B1-FEFD-4A4B-807C-412C4A505094}" type="presOf" srcId="{444432E7-F27C-4BF3-8322-6E8E0394208D}" destId="{61CD3DB3-3C4C-47F5-B12B-6A6DA2FDECF0}" srcOrd="0" destOrd="0" presId="urn:microsoft.com/office/officeart/2005/8/layout/default"/>
    <dgm:cxn modelId="{15E6B333-2720-49CC-8897-BEF38CBF435F}" type="presParOf" srcId="{97822EFF-C6C8-41EE-87B2-3B939AEC1DDB}" destId="{8E8E6D6D-415D-4C38-9DAB-B2B596D6E20A}" srcOrd="0" destOrd="0" presId="urn:microsoft.com/office/officeart/2005/8/layout/default"/>
    <dgm:cxn modelId="{655D1F94-9B70-43EB-A875-76F5EC83319E}" type="presParOf" srcId="{97822EFF-C6C8-41EE-87B2-3B939AEC1DDB}" destId="{B0DACD2C-AFD7-4B33-B8E5-FAB1674333D8}" srcOrd="1" destOrd="0" presId="urn:microsoft.com/office/officeart/2005/8/layout/default"/>
    <dgm:cxn modelId="{B3E90BDB-5D6C-488A-8B09-49877D4B2FD6}" type="presParOf" srcId="{97822EFF-C6C8-41EE-87B2-3B939AEC1DDB}" destId="{170CA71F-4F91-4F47-B36D-434F10CF31D6}" srcOrd="2" destOrd="0" presId="urn:microsoft.com/office/officeart/2005/8/layout/default"/>
    <dgm:cxn modelId="{D9E6BE95-FD7F-451A-BDD1-39535E49742A}" type="presParOf" srcId="{97822EFF-C6C8-41EE-87B2-3B939AEC1DDB}" destId="{542FDA7C-CF0E-450D-9DCE-51FA05405D31}" srcOrd="3" destOrd="0" presId="urn:microsoft.com/office/officeart/2005/8/layout/default"/>
    <dgm:cxn modelId="{C7E54198-4E73-4B0B-8CC1-2EC74882AAE3}" type="presParOf" srcId="{97822EFF-C6C8-41EE-87B2-3B939AEC1DDB}" destId="{7BDA53E5-E7CD-4986-B4EF-EA3684DA232F}" srcOrd="4" destOrd="0" presId="urn:microsoft.com/office/officeart/2005/8/layout/default"/>
    <dgm:cxn modelId="{E6885440-5557-44FF-BB8E-77602CAAF722}" type="presParOf" srcId="{97822EFF-C6C8-41EE-87B2-3B939AEC1DDB}" destId="{DA27EDFB-F40E-49CA-B613-9C1C2B35BE76}" srcOrd="5" destOrd="0" presId="urn:microsoft.com/office/officeart/2005/8/layout/default"/>
    <dgm:cxn modelId="{2EC89392-FAD7-4EEB-9370-044B330D18A4}" type="presParOf" srcId="{97822EFF-C6C8-41EE-87B2-3B939AEC1DDB}" destId="{61CD3DB3-3C4C-47F5-B12B-6A6DA2FDECF0}"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8E6D6D-415D-4C38-9DAB-B2B596D6E20A}">
      <dsp:nvSpPr>
        <dsp:cNvPr id="0" name=""/>
        <dsp:cNvSpPr/>
      </dsp:nvSpPr>
      <dsp:spPr>
        <a:xfrm>
          <a:off x="2970" y="223224"/>
          <a:ext cx="4218155" cy="1655076"/>
        </a:xfrm>
        <a:prstGeom prst="round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Lato" panose="020F0502020204030203" pitchFamily="34" charset="0"/>
              <a:ea typeface="+mn-lt"/>
              <a:cs typeface="+mn-lt"/>
            </a:rPr>
            <a:t>London to face increasing climate challenges &amp; emergencies in the future.</a:t>
          </a:r>
          <a:endParaRPr lang="en-GB" sz="2400" kern="1200" dirty="0">
            <a:latin typeface="Lato" panose="020F0502020204030203" pitchFamily="34" charset="0"/>
          </a:endParaRPr>
        </a:p>
      </dsp:txBody>
      <dsp:txXfrm>
        <a:off x="83764" y="304018"/>
        <a:ext cx="4056567" cy="1493488"/>
      </dsp:txXfrm>
    </dsp:sp>
    <dsp:sp modelId="{170CA71F-4F91-4F47-B36D-434F10CF31D6}">
      <dsp:nvSpPr>
        <dsp:cNvPr id="0" name=""/>
        <dsp:cNvSpPr/>
      </dsp:nvSpPr>
      <dsp:spPr>
        <a:xfrm>
          <a:off x="4496972" y="223224"/>
          <a:ext cx="4218155" cy="1655076"/>
        </a:xfrm>
        <a:prstGeom prst="round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Lato" panose="020F0502020204030203" pitchFamily="34" charset="0"/>
              <a:ea typeface="+mn-lt"/>
              <a:cs typeface="+mn-lt"/>
            </a:rPr>
            <a:t>Tasked by the GLA to develop a community resilience toolkit to support the Greater London communities</a:t>
          </a:r>
        </a:p>
      </dsp:txBody>
      <dsp:txXfrm>
        <a:off x="4577766" y="304018"/>
        <a:ext cx="4056567" cy="1493488"/>
      </dsp:txXfrm>
    </dsp:sp>
    <dsp:sp modelId="{7BDA53E5-E7CD-4986-B4EF-EA3684DA232F}">
      <dsp:nvSpPr>
        <dsp:cNvPr id="0" name=""/>
        <dsp:cNvSpPr/>
      </dsp:nvSpPr>
      <dsp:spPr>
        <a:xfrm>
          <a:off x="2970" y="2154147"/>
          <a:ext cx="4218155" cy="1655076"/>
        </a:xfrm>
        <a:prstGeom prst="round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Lato" panose="020F0502020204030203" pitchFamily="34" charset="0"/>
              <a:ea typeface="+mn-lt"/>
              <a:cs typeface="+mn-lt"/>
            </a:rPr>
            <a:t>Toolkit to provide information, guidance and tools to support community resilience activities. </a:t>
          </a:r>
        </a:p>
      </dsp:txBody>
      <dsp:txXfrm>
        <a:off x="83764" y="2234941"/>
        <a:ext cx="4056567" cy="1493488"/>
      </dsp:txXfrm>
    </dsp:sp>
    <dsp:sp modelId="{61CD3DB3-3C4C-47F5-B12B-6A6DA2FDECF0}">
      <dsp:nvSpPr>
        <dsp:cNvPr id="0" name=""/>
        <dsp:cNvSpPr/>
      </dsp:nvSpPr>
      <dsp:spPr>
        <a:xfrm>
          <a:off x="4496972" y="2154147"/>
          <a:ext cx="4218155" cy="1655076"/>
        </a:xfrm>
        <a:prstGeom prst="round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Lato" panose="020F0502020204030203" pitchFamily="34" charset="0"/>
              <a:ea typeface="+mn-lt"/>
              <a:cs typeface="+mn-lt"/>
            </a:rPr>
            <a:t>Would like your help to ensure the toolkit is fit for purpose, relevant and what you and your communities need. </a:t>
          </a:r>
        </a:p>
      </dsp:txBody>
      <dsp:txXfrm>
        <a:off x="4577766" y="2234941"/>
        <a:ext cx="4056567" cy="149348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2235" cy="467837"/>
          </a:xfrm>
          <a:prstGeom prst="rect">
            <a:avLst/>
          </a:prstGeom>
        </p:spPr>
        <p:txBody>
          <a:bodyPr vert="horz" lIns="95730" tIns="47865" rIns="95730" bIns="47865" rtlCol="0"/>
          <a:lstStyle>
            <a:lvl1pPr algn="l">
              <a:defRPr sz="1300"/>
            </a:lvl1pPr>
          </a:lstStyle>
          <a:p>
            <a:endParaRPr lang="en-GB" dirty="0"/>
          </a:p>
        </p:txBody>
      </p:sp>
      <p:sp>
        <p:nvSpPr>
          <p:cNvPr id="3" name="Date Placeholder 2"/>
          <p:cNvSpPr>
            <a:spLocks noGrp="1"/>
          </p:cNvSpPr>
          <p:nvPr>
            <p:ph type="dt" idx="1"/>
          </p:nvPr>
        </p:nvSpPr>
        <p:spPr>
          <a:xfrm>
            <a:off x="4015900" y="0"/>
            <a:ext cx="3072235" cy="467837"/>
          </a:xfrm>
          <a:prstGeom prst="rect">
            <a:avLst/>
          </a:prstGeom>
        </p:spPr>
        <p:txBody>
          <a:bodyPr vert="horz" lIns="95730" tIns="47865" rIns="95730" bIns="47865" rtlCol="0"/>
          <a:lstStyle>
            <a:lvl1pPr algn="r">
              <a:defRPr sz="1300"/>
            </a:lvl1pPr>
          </a:lstStyle>
          <a:p>
            <a:fld id="{514CC14F-54F8-4EE0-BBE6-039DC1124C50}" type="datetimeFigureOut">
              <a:rPr lang="en-GB" smtClean="0"/>
              <a:t>19/03/2024</a:t>
            </a:fld>
            <a:endParaRPr lang="en-GB" dirty="0"/>
          </a:p>
        </p:txBody>
      </p:sp>
      <p:sp>
        <p:nvSpPr>
          <p:cNvPr id="4" name="Slide Image Placeholder 3"/>
          <p:cNvSpPr>
            <a:spLocks noGrp="1" noRot="1" noChangeAspect="1"/>
          </p:cNvSpPr>
          <p:nvPr>
            <p:ph type="sldImg" idx="2"/>
          </p:nvPr>
        </p:nvSpPr>
        <p:spPr>
          <a:xfrm>
            <a:off x="1206500" y="701675"/>
            <a:ext cx="4676775" cy="3508375"/>
          </a:xfrm>
          <a:prstGeom prst="rect">
            <a:avLst/>
          </a:prstGeom>
          <a:noFill/>
          <a:ln w="12700">
            <a:solidFill>
              <a:prstClr val="black"/>
            </a:solidFill>
          </a:ln>
        </p:spPr>
        <p:txBody>
          <a:bodyPr vert="horz" lIns="95730" tIns="47865" rIns="95730" bIns="47865" rtlCol="0" anchor="ctr"/>
          <a:lstStyle/>
          <a:p>
            <a:endParaRPr lang="en-GB" dirty="0"/>
          </a:p>
        </p:txBody>
      </p:sp>
      <p:sp>
        <p:nvSpPr>
          <p:cNvPr id="5" name="Notes Placeholder 4"/>
          <p:cNvSpPr>
            <a:spLocks noGrp="1"/>
          </p:cNvSpPr>
          <p:nvPr>
            <p:ph type="body" sz="quarter" idx="3"/>
          </p:nvPr>
        </p:nvSpPr>
        <p:spPr>
          <a:xfrm>
            <a:off x="708978" y="4444445"/>
            <a:ext cx="5671820" cy="4210526"/>
          </a:xfrm>
          <a:prstGeom prst="rect">
            <a:avLst/>
          </a:prstGeom>
        </p:spPr>
        <p:txBody>
          <a:bodyPr vert="horz" lIns="95730" tIns="47865" rIns="95730" bIns="4786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8887265"/>
            <a:ext cx="3072235" cy="467837"/>
          </a:xfrm>
          <a:prstGeom prst="rect">
            <a:avLst/>
          </a:prstGeom>
        </p:spPr>
        <p:txBody>
          <a:bodyPr vert="horz" lIns="95730" tIns="47865" rIns="95730" bIns="47865" rtlCol="0" anchor="b"/>
          <a:lstStyle>
            <a:lvl1pPr algn="l">
              <a:defRPr sz="1300"/>
            </a:lvl1pPr>
          </a:lstStyle>
          <a:p>
            <a:endParaRPr lang="en-GB" dirty="0"/>
          </a:p>
        </p:txBody>
      </p:sp>
      <p:sp>
        <p:nvSpPr>
          <p:cNvPr id="7" name="Slide Number Placeholder 6"/>
          <p:cNvSpPr>
            <a:spLocks noGrp="1"/>
          </p:cNvSpPr>
          <p:nvPr>
            <p:ph type="sldNum" sz="quarter" idx="5"/>
          </p:nvPr>
        </p:nvSpPr>
        <p:spPr>
          <a:xfrm>
            <a:off x="4015900" y="8887265"/>
            <a:ext cx="3072235" cy="467837"/>
          </a:xfrm>
          <a:prstGeom prst="rect">
            <a:avLst/>
          </a:prstGeom>
        </p:spPr>
        <p:txBody>
          <a:bodyPr vert="horz" lIns="95730" tIns="47865" rIns="95730" bIns="47865" rtlCol="0" anchor="b"/>
          <a:lstStyle>
            <a:lvl1pPr algn="r">
              <a:defRPr sz="1300"/>
            </a:lvl1pPr>
          </a:lstStyle>
          <a:p>
            <a:fld id="{66F57EDF-FFD7-4232-8337-AB14B5A339C2}" type="slidenum">
              <a:rPr lang="en-GB" smtClean="0"/>
              <a:t>‹#›</a:t>
            </a:fld>
            <a:endParaRPr lang="en-GB" dirty="0"/>
          </a:p>
        </p:txBody>
      </p:sp>
    </p:spTree>
    <p:extLst>
      <p:ext uri="{BB962C8B-B14F-4D97-AF65-F5344CB8AC3E}">
        <p14:creationId xmlns:p14="http://schemas.microsoft.com/office/powerpoint/2010/main" val="3928709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t>2 </a:t>
            </a:r>
            <a:r>
              <a:rPr lang="en-GB" b="1" baseline="0" dirty="0" err="1"/>
              <a:t>mins</a:t>
            </a:r>
            <a:endParaRPr lang="en-GB" b="1" baseline="0" dirty="0"/>
          </a:p>
          <a:p>
            <a:endParaRPr lang="en-GB" b="1" baseline="0" dirty="0"/>
          </a:p>
          <a:p>
            <a:r>
              <a:rPr lang="en-GB" b="0" baseline="0" dirty="0"/>
              <a:t>Volunteering Kingston is part of Groundwork London </a:t>
            </a:r>
          </a:p>
          <a:p>
            <a:endParaRPr lang="en-GB" b="0" baseline="0" dirty="0"/>
          </a:p>
          <a:p>
            <a:r>
              <a:rPr lang="en-GB" b="0" baseline="0" dirty="0"/>
              <a:t>Some of you may recognise me as I started working with the Volunteering Kingston team in December 2019 and then moved to working for Groundwork in East London in December 2021 – which was a very uneventful 2 years. My name is Molly Sweeney and I’ve been called back to my roots to help with the community engagement for Kingston Council’s four year volunteering strategy</a:t>
            </a:r>
          </a:p>
          <a:p>
            <a:endParaRPr lang="en-GB" b="0" baseline="0" dirty="0"/>
          </a:p>
          <a:p>
            <a:endParaRPr lang="en-GB" b="0" dirty="0"/>
          </a:p>
        </p:txBody>
      </p:sp>
      <p:sp>
        <p:nvSpPr>
          <p:cNvPr id="4" name="Slide Number Placeholder 3"/>
          <p:cNvSpPr>
            <a:spLocks noGrp="1"/>
          </p:cNvSpPr>
          <p:nvPr>
            <p:ph type="sldNum" sz="quarter" idx="10"/>
          </p:nvPr>
        </p:nvSpPr>
        <p:spPr/>
        <p:txBody>
          <a:bodyPr/>
          <a:lstStyle/>
          <a:p>
            <a:fld id="{46BA7736-4FB8-4E1B-B834-1B525BF0A27F}" type="slidenum">
              <a:rPr lang="en-GB" smtClean="0"/>
              <a:t>2</a:t>
            </a:fld>
            <a:endParaRPr lang="en-GB"/>
          </a:p>
        </p:txBody>
      </p:sp>
    </p:spTree>
    <p:extLst>
      <p:ext uri="{BB962C8B-B14F-4D97-AF65-F5344CB8AC3E}">
        <p14:creationId xmlns:p14="http://schemas.microsoft.com/office/powerpoint/2010/main" val="1164529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5</a:t>
            </a:r>
            <a:r>
              <a:rPr lang="en-GB" b="1" baseline="0" dirty="0"/>
              <a:t> </a:t>
            </a:r>
            <a:r>
              <a:rPr lang="en-GB" b="1" baseline="0" dirty="0" err="1"/>
              <a:t>mins</a:t>
            </a:r>
            <a:endParaRPr lang="en-GB" b="1" dirty="0"/>
          </a:p>
          <a:p>
            <a:endParaRPr lang="en-GB" dirty="0"/>
          </a:p>
          <a:p>
            <a:endParaRPr lang="en-GB" dirty="0"/>
          </a:p>
          <a:p>
            <a:r>
              <a:rPr lang="en-GB" dirty="0"/>
              <a:t>We’re going to use </a:t>
            </a:r>
            <a:r>
              <a:rPr lang="en-GB" dirty="0" err="1"/>
              <a:t>MentiMeter</a:t>
            </a:r>
            <a:r>
              <a:rPr lang="en-GB" baseline="0" dirty="0"/>
              <a:t>! It’s a great way of hearing your views. </a:t>
            </a:r>
            <a:endParaRPr lang="en-GB" dirty="0"/>
          </a:p>
        </p:txBody>
      </p:sp>
      <p:sp>
        <p:nvSpPr>
          <p:cNvPr id="4" name="Slide Number Placeholder 3"/>
          <p:cNvSpPr>
            <a:spLocks noGrp="1"/>
          </p:cNvSpPr>
          <p:nvPr>
            <p:ph type="sldNum" sz="quarter" idx="10"/>
          </p:nvPr>
        </p:nvSpPr>
        <p:spPr/>
        <p:txBody>
          <a:bodyPr/>
          <a:lstStyle/>
          <a:p>
            <a:fld id="{46BA7736-4FB8-4E1B-B834-1B525BF0A27F}" type="slidenum">
              <a:rPr lang="en-GB" smtClean="0"/>
              <a:t>16</a:t>
            </a:fld>
            <a:endParaRPr lang="en-GB"/>
          </a:p>
        </p:txBody>
      </p:sp>
    </p:spTree>
    <p:extLst>
      <p:ext uri="{BB962C8B-B14F-4D97-AF65-F5344CB8AC3E}">
        <p14:creationId xmlns:p14="http://schemas.microsoft.com/office/powerpoint/2010/main" val="183596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5</a:t>
            </a:r>
            <a:r>
              <a:rPr lang="en-GB" b="1" baseline="0" dirty="0"/>
              <a:t> </a:t>
            </a:r>
            <a:r>
              <a:rPr lang="en-GB" b="1" baseline="0" dirty="0" err="1"/>
              <a:t>mins</a:t>
            </a:r>
            <a:endParaRPr lang="en-GB" b="1" dirty="0"/>
          </a:p>
          <a:p>
            <a:endParaRPr lang="en-GB" dirty="0"/>
          </a:p>
          <a:p>
            <a:endParaRPr lang="en-GB" dirty="0"/>
          </a:p>
          <a:p>
            <a:r>
              <a:rPr lang="en-GB" dirty="0"/>
              <a:t>We’re going to use </a:t>
            </a:r>
            <a:r>
              <a:rPr lang="en-GB" dirty="0" err="1"/>
              <a:t>MentiMeter</a:t>
            </a:r>
            <a:r>
              <a:rPr lang="en-GB" baseline="0" dirty="0"/>
              <a:t>! It’s a great way of hearing your views. </a:t>
            </a:r>
          </a:p>
          <a:p>
            <a:endParaRPr lang="en-GB" baseline="0" dirty="0"/>
          </a:p>
          <a:p>
            <a:r>
              <a:rPr lang="en-GB" baseline="0" dirty="0"/>
              <a:t>Write your wish and then we can also co-sign/vote for those you agree with, up to 3 times.</a:t>
            </a:r>
          </a:p>
          <a:p>
            <a:endParaRPr lang="en-GB" dirty="0"/>
          </a:p>
        </p:txBody>
      </p:sp>
      <p:sp>
        <p:nvSpPr>
          <p:cNvPr id="4" name="Slide Number Placeholder 3"/>
          <p:cNvSpPr>
            <a:spLocks noGrp="1"/>
          </p:cNvSpPr>
          <p:nvPr>
            <p:ph type="sldNum" sz="quarter" idx="10"/>
          </p:nvPr>
        </p:nvSpPr>
        <p:spPr/>
        <p:txBody>
          <a:bodyPr/>
          <a:lstStyle/>
          <a:p>
            <a:fld id="{46BA7736-4FB8-4E1B-B834-1B525BF0A27F}" type="slidenum">
              <a:rPr lang="en-GB" smtClean="0"/>
              <a:t>17</a:t>
            </a:fld>
            <a:endParaRPr lang="en-GB"/>
          </a:p>
        </p:txBody>
      </p:sp>
    </p:spTree>
    <p:extLst>
      <p:ext uri="{BB962C8B-B14F-4D97-AF65-F5344CB8AC3E}">
        <p14:creationId xmlns:p14="http://schemas.microsoft.com/office/powerpoint/2010/main" val="4050152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I’ll</a:t>
            </a:r>
            <a:r>
              <a:rPr lang="en-GB" baseline="0" dirty="0"/>
              <a:t> have a handout flyer with my contact details and a link to sign up for a meeting with me or a colleague</a:t>
            </a:r>
            <a:endParaRPr lang="en-GB" dirty="0"/>
          </a:p>
        </p:txBody>
      </p:sp>
      <p:sp>
        <p:nvSpPr>
          <p:cNvPr id="4" name="Slide Number Placeholder 3"/>
          <p:cNvSpPr>
            <a:spLocks noGrp="1"/>
          </p:cNvSpPr>
          <p:nvPr>
            <p:ph type="sldNum" sz="quarter" idx="10"/>
          </p:nvPr>
        </p:nvSpPr>
        <p:spPr/>
        <p:txBody>
          <a:bodyPr/>
          <a:lstStyle/>
          <a:p>
            <a:fld id="{46BA7736-4FB8-4E1B-B834-1B525BF0A27F}" type="slidenum">
              <a:rPr lang="en-GB" smtClean="0"/>
              <a:t>18</a:t>
            </a:fld>
            <a:endParaRPr lang="en-GB"/>
          </a:p>
        </p:txBody>
      </p:sp>
    </p:spTree>
    <p:extLst>
      <p:ext uri="{BB962C8B-B14F-4D97-AF65-F5344CB8AC3E}">
        <p14:creationId xmlns:p14="http://schemas.microsoft.com/office/powerpoint/2010/main" val="21168650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As well as co-creating with volunteering-involving organisations, we’re also excited to hear from people who use your services. We’d especially like to hear from people who are less likely to engage in volunteering or where there are barriers to them taking part. We’d be very excited to attend a regular meeting or session and run a focus group or workshop to capture their views on volunteering. These would be </a:t>
            </a:r>
            <a:r>
              <a:rPr lang="en-GB" sz="1200" b="1" kern="1200" dirty="0">
                <a:solidFill>
                  <a:schemeClr val="tx1"/>
                </a:solidFill>
                <a:effectLst/>
                <a:latin typeface="+mn-lt"/>
                <a:ea typeface="+mn-ea"/>
                <a:cs typeface="+mn-cs"/>
              </a:rPr>
              <a:t>fun</a:t>
            </a:r>
            <a:r>
              <a:rPr lang="en-GB" sz="1200" kern="1200" dirty="0">
                <a:solidFill>
                  <a:schemeClr val="tx1"/>
                </a:solidFill>
                <a:effectLst/>
                <a:latin typeface="+mn-lt"/>
                <a:ea typeface="+mn-ea"/>
                <a:cs typeface="+mn-cs"/>
              </a:rPr>
              <a:t> and </a:t>
            </a:r>
            <a:r>
              <a:rPr lang="en-GB" sz="1200" b="1" kern="1200" dirty="0">
                <a:solidFill>
                  <a:schemeClr val="tx1"/>
                </a:solidFill>
                <a:effectLst/>
                <a:latin typeface="+mn-lt"/>
                <a:ea typeface="+mn-ea"/>
                <a:cs typeface="+mn-cs"/>
              </a:rPr>
              <a:t>engaging </a:t>
            </a:r>
            <a:r>
              <a:rPr lang="en-GB" sz="1200" kern="1200" dirty="0">
                <a:solidFill>
                  <a:schemeClr val="tx1"/>
                </a:solidFill>
                <a:effectLst/>
                <a:latin typeface="+mn-lt"/>
                <a:ea typeface="+mn-ea"/>
                <a:cs typeface="+mn-cs"/>
              </a:rPr>
              <a:t>sessions which we are happy to adapt the needs and interests of the group – for example, exploring volunteering through creative activities.</a:t>
            </a:r>
          </a:p>
          <a:p>
            <a:endParaRPr lang="en-GB" dirty="0"/>
          </a:p>
        </p:txBody>
      </p:sp>
      <p:sp>
        <p:nvSpPr>
          <p:cNvPr id="4" name="Slide Number Placeholder 3"/>
          <p:cNvSpPr>
            <a:spLocks noGrp="1"/>
          </p:cNvSpPr>
          <p:nvPr>
            <p:ph type="sldNum" sz="quarter" idx="10"/>
          </p:nvPr>
        </p:nvSpPr>
        <p:spPr/>
        <p:txBody>
          <a:bodyPr/>
          <a:lstStyle/>
          <a:p>
            <a:fld id="{46BA7736-4FB8-4E1B-B834-1B525BF0A27F}" type="slidenum">
              <a:rPr lang="en-GB" smtClean="0"/>
              <a:t>19</a:t>
            </a:fld>
            <a:endParaRPr lang="en-GB"/>
          </a:p>
        </p:txBody>
      </p:sp>
    </p:spTree>
    <p:extLst>
      <p:ext uri="{BB962C8B-B14F-4D97-AF65-F5344CB8AC3E}">
        <p14:creationId xmlns:p14="http://schemas.microsoft.com/office/powerpoint/2010/main" val="642746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F57EDF-FFD7-4232-8337-AB14B5A339C2}" type="slidenum">
              <a:rPr lang="en-GB" smtClean="0"/>
              <a:t>20</a:t>
            </a:fld>
            <a:endParaRPr lang="en-GB" dirty="0"/>
          </a:p>
        </p:txBody>
      </p:sp>
    </p:spTree>
    <p:extLst>
      <p:ext uri="{BB962C8B-B14F-4D97-AF65-F5344CB8AC3E}">
        <p14:creationId xmlns:p14="http://schemas.microsoft.com/office/powerpoint/2010/main" val="17099116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Working with</a:t>
            </a:r>
            <a:r>
              <a:rPr lang="en-US" baseline="0" dirty="0">
                <a:ea typeface="Calibri"/>
                <a:cs typeface="Calibri"/>
              </a:rPr>
              <a:t> Groundwork South – funded by the GLA</a:t>
            </a:r>
            <a:endParaRPr lang="en-US" dirty="0">
              <a:ea typeface="Calibri"/>
              <a:cs typeface="Calibri"/>
            </a:endParaRPr>
          </a:p>
          <a:p>
            <a:r>
              <a:rPr lang="en-US" dirty="0">
                <a:ea typeface="Calibri"/>
                <a:cs typeface="Calibri"/>
              </a:rPr>
              <a:t>We know that climate challenges and emergencies are likely to increase in the future, such as floods or heatwaves. </a:t>
            </a:r>
          </a:p>
          <a:p>
            <a:r>
              <a:rPr lang="en-US" dirty="0">
                <a:ea typeface="Calibri"/>
                <a:cs typeface="Calibri"/>
              </a:rPr>
              <a:t>We are creating a toolkit to support the development of community resilience </a:t>
            </a:r>
          </a:p>
          <a:p>
            <a:r>
              <a:rPr lang="en-US" dirty="0">
                <a:ea typeface="Calibri"/>
                <a:cs typeface="Calibri"/>
              </a:rPr>
              <a:t>Bringing together practical guidance, support, templates to communities in an accessible and digestible way </a:t>
            </a:r>
          </a:p>
          <a:p>
            <a:r>
              <a:rPr lang="en-US" dirty="0">
                <a:ea typeface="Calibri"/>
                <a:cs typeface="Calibri"/>
              </a:rPr>
              <a:t>To support the work already taking place, to help bring together community resilience activities </a:t>
            </a:r>
          </a:p>
          <a:p>
            <a:r>
              <a:rPr lang="en-US" dirty="0">
                <a:ea typeface="Calibri"/>
                <a:cs typeface="Calibri"/>
              </a:rPr>
              <a:t>We want to make sure the toolkit is right for you and your communities, so it would be great to get your insights and inputs so we can incorporate and adapt the toolkit to meet your needs. </a:t>
            </a:r>
          </a:p>
        </p:txBody>
      </p:sp>
      <p:sp>
        <p:nvSpPr>
          <p:cNvPr id="4" name="Slide Number Placeholder 3"/>
          <p:cNvSpPr>
            <a:spLocks noGrp="1"/>
          </p:cNvSpPr>
          <p:nvPr>
            <p:ph type="sldNum" sz="quarter" idx="5"/>
          </p:nvPr>
        </p:nvSpPr>
        <p:spPr/>
        <p:txBody>
          <a:bodyPr/>
          <a:lstStyle/>
          <a:p>
            <a:fld id="{A093252C-7436-4B5A-9034-7F0A8CFD44DB}" type="slidenum">
              <a:rPr lang="en-GB" smtClean="0"/>
              <a:t>22</a:t>
            </a:fld>
            <a:endParaRPr lang="en-GB"/>
          </a:p>
        </p:txBody>
      </p:sp>
    </p:spTree>
    <p:extLst>
      <p:ext uri="{BB962C8B-B14F-4D97-AF65-F5344CB8AC3E}">
        <p14:creationId xmlns:p14="http://schemas.microsoft.com/office/powerpoint/2010/main" val="2407306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5 </a:t>
            </a:r>
            <a:r>
              <a:rPr lang="en-GB" b="1" dirty="0" err="1"/>
              <a:t>mins</a:t>
            </a:r>
            <a:endParaRPr lang="en-GB" b="1" dirty="0"/>
          </a:p>
          <a:p>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I’m aware</a:t>
            </a:r>
            <a:r>
              <a:rPr lang="en-GB" sz="1200" kern="1200" baseline="0" dirty="0">
                <a:solidFill>
                  <a:schemeClr val="tx1"/>
                </a:solidFill>
                <a:effectLst/>
                <a:latin typeface="+mn-lt"/>
                <a:ea typeface="+mn-ea"/>
                <a:cs typeface="+mn-cs"/>
              </a:rPr>
              <a:t> that they strategy won’t be brand new to you all, but I’m just going to recap quickly </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Volunteering Kingston</a:t>
            </a:r>
            <a:r>
              <a:rPr lang="en-GB" sz="1200" kern="1200" baseline="0" dirty="0">
                <a:solidFill>
                  <a:schemeClr val="tx1"/>
                </a:solidFill>
                <a:effectLst/>
                <a:latin typeface="+mn-lt"/>
                <a:ea typeface="+mn-ea"/>
                <a:cs typeface="+mn-cs"/>
              </a:rPr>
              <a:t> is working with partners across </a:t>
            </a:r>
            <a:r>
              <a:rPr lang="en-GB" sz="1200" kern="1200" dirty="0">
                <a:solidFill>
                  <a:schemeClr val="tx1"/>
                </a:solidFill>
                <a:effectLst/>
                <a:latin typeface="+mn-lt"/>
                <a:ea typeface="+mn-ea"/>
                <a:cs typeface="+mn-cs"/>
              </a:rPr>
              <a:t>Kingston Stronger Together to help with the development of a new</a:t>
            </a:r>
            <a:r>
              <a:rPr lang="en-GB" sz="1200" kern="1200" baseline="0" dirty="0">
                <a:solidFill>
                  <a:schemeClr val="tx1"/>
                </a:solidFill>
                <a:effectLst/>
                <a:latin typeface="+mn-lt"/>
                <a:ea typeface="+mn-ea"/>
                <a:cs typeface="+mn-cs"/>
              </a:rPr>
              <a:t> strategy to share the next 4 years of the involvement of volunteers in Kingston. This strategy will guide and develop the approach of Kingston Council, Volunteering </a:t>
            </a:r>
            <a:r>
              <a:rPr lang="en-GB" sz="1200" kern="1200" baseline="0" dirty="0" err="1">
                <a:solidFill>
                  <a:schemeClr val="tx1"/>
                </a:solidFill>
                <a:effectLst/>
                <a:latin typeface="+mn-lt"/>
                <a:ea typeface="+mn-ea"/>
                <a:cs typeface="+mn-cs"/>
              </a:rPr>
              <a:t>Kingsotn</a:t>
            </a:r>
            <a:r>
              <a:rPr lang="en-GB" sz="1200" kern="1200" baseline="0" dirty="0">
                <a:solidFill>
                  <a:schemeClr val="tx1"/>
                </a:solidFill>
                <a:effectLst/>
                <a:latin typeface="+mn-lt"/>
                <a:ea typeface="+mn-ea"/>
                <a:cs typeface="+mn-cs"/>
              </a:rPr>
              <a:t> and other partners as we work to make Kingston the best borough in which to volunteer.</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We want to hear from organisations and groups which involve volunteers, whether they are big or small, formal or non-formal, registered with Volunteering Kingston or not</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We’re </a:t>
            </a:r>
            <a:r>
              <a:rPr lang="en-GB" sz="1200" b="1" kern="1200" dirty="0">
                <a:solidFill>
                  <a:schemeClr val="tx1"/>
                </a:solidFill>
                <a:effectLst/>
                <a:latin typeface="+mn-lt"/>
                <a:ea typeface="+mn-ea"/>
                <a:cs typeface="+mn-cs"/>
              </a:rPr>
              <a:t>co-creating</a:t>
            </a:r>
            <a:r>
              <a:rPr lang="en-GB" sz="1200" kern="1200" dirty="0">
                <a:solidFill>
                  <a:schemeClr val="tx1"/>
                </a:solidFill>
                <a:effectLst/>
                <a:latin typeface="+mn-lt"/>
                <a:ea typeface="+mn-ea"/>
                <a:cs typeface="+mn-cs"/>
              </a:rPr>
              <a:t> Kingston’s volunteering strategy for the next four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If</a:t>
            </a:r>
            <a:r>
              <a:rPr lang="en-GB" sz="1200" b="0" kern="1200" baseline="0" dirty="0">
                <a:solidFill>
                  <a:schemeClr val="tx1"/>
                </a:solidFill>
                <a:effectLst/>
                <a:latin typeface="+mn-lt"/>
                <a:ea typeface="+mn-ea"/>
                <a:cs typeface="+mn-cs"/>
              </a:rPr>
              <a:t> you completed our survey, thank you so much – we still really welcome responses as well as more engagement</a:t>
            </a:r>
            <a:endParaRPr lang="en-GB"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6BA7736-4FB8-4E1B-B834-1B525BF0A27F}" type="slidenum">
              <a:rPr lang="en-GB" smtClean="0"/>
              <a:t>3</a:t>
            </a:fld>
            <a:endParaRPr lang="en-GB"/>
          </a:p>
        </p:txBody>
      </p:sp>
    </p:spTree>
    <p:extLst>
      <p:ext uri="{BB962C8B-B14F-4D97-AF65-F5344CB8AC3E}">
        <p14:creationId xmlns:p14="http://schemas.microsoft.com/office/powerpoint/2010/main" val="1424032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We’ve had surveys out for people engaged in formal volunteering, those not engaged in formal volunteers, as well as volunteer involving organisations. </a:t>
            </a:r>
          </a:p>
          <a:p>
            <a:endParaRPr lang="en-GB" dirty="0"/>
          </a:p>
          <a:p>
            <a:endParaRPr lang="en-GB" dirty="0"/>
          </a:p>
        </p:txBody>
      </p:sp>
      <p:sp>
        <p:nvSpPr>
          <p:cNvPr id="4" name="Slide Number Placeholder 3"/>
          <p:cNvSpPr>
            <a:spLocks noGrp="1"/>
          </p:cNvSpPr>
          <p:nvPr>
            <p:ph type="sldNum" sz="quarter" idx="10"/>
          </p:nvPr>
        </p:nvSpPr>
        <p:spPr/>
        <p:txBody>
          <a:bodyPr/>
          <a:lstStyle/>
          <a:p>
            <a:fld id="{66F57EDF-FFD7-4232-8337-AB14B5A339C2}" type="slidenum">
              <a:rPr lang="en-GB" smtClean="0"/>
              <a:t>4</a:t>
            </a:fld>
            <a:endParaRPr lang="en-GB" dirty="0"/>
          </a:p>
        </p:txBody>
      </p:sp>
    </p:spTree>
    <p:extLst>
      <p:ext uri="{BB962C8B-B14F-4D97-AF65-F5344CB8AC3E}">
        <p14:creationId xmlns:p14="http://schemas.microsoft.com/office/powerpoint/2010/main" val="4116997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F57EDF-FFD7-4232-8337-AB14B5A339C2}" type="slidenum">
              <a:rPr lang="en-GB" smtClean="0"/>
              <a:t>7</a:t>
            </a:fld>
            <a:endParaRPr lang="en-GB" dirty="0"/>
          </a:p>
        </p:txBody>
      </p:sp>
    </p:spTree>
    <p:extLst>
      <p:ext uri="{BB962C8B-B14F-4D97-AF65-F5344CB8AC3E}">
        <p14:creationId xmlns:p14="http://schemas.microsoft.com/office/powerpoint/2010/main" val="3205009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10 </a:t>
            </a:r>
            <a:r>
              <a:rPr lang="en-GB" b="1" dirty="0" err="1"/>
              <a:t>mins</a:t>
            </a:r>
            <a:endParaRPr lang="en-GB" b="1" dirty="0"/>
          </a:p>
          <a:p>
            <a:endParaRPr lang="en-GB" dirty="0"/>
          </a:p>
          <a:p>
            <a:r>
              <a:rPr lang="en-GB" dirty="0"/>
              <a:t>Let’s take</a:t>
            </a:r>
            <a:r>
              <a:rPr lang="en-GB" baseline="0" dirty="0"/>
              <a:t> a minute and dream. Where do we want to be in 2028? </a:t>
            </a:r>
          </a:p>
          <a:p>
            <a:endParaRPr lang="en-GB" baseline="0" dirty="0"/>
          </a:p>
          <a:p>
            <a:r>
              <a:rPr lang="en-GB" baseline="0" dirty="0"/>
              <a:t>We’re facing a lot of challenges right now and the weight of that can feel heavy, especially if we take that responsibility as part of the voluntary and community sector. It was nearly four years ago to this day that we had our first lockdown, and it doesn’t feel like we’ve had a break since. </a:t>
            </a:r>
          </a:p>
          <a:p>
            <a:endParaRPr lang="en-GB" baseline="0" dirty="0"/>
          </a:p>
          <a:p>
            <a:r>
              <a:rPr lang="en-GB" baseline="0" dirty="0"/>
              <a:t>But let’s take a second to dream – to close our eyes – what are your hopes for 2028? – </a:t>
            </a:r>
            <a:r>
              <a:rPr lang="en-GB" i="1" baseline="0" dirty="0"/>
              <a:t>take 1 minute</a:t>
            </a:r>
          </a:p>
          <a:p>
            <a:endParaRPr lang="en-GB" baseline="0" dirty="0"/>
          </a:p>
          <a:p>
            <a:r>
              <a:rPr lang="en-GB" baseline="0" dirty="0"/>
              <a:t>Turn to the person next to you and share for 1 minute – </a:t>
            </a:r>
            <a:r>
              <a:rPr lang="en-GB" i="1" baseline="0" dirty="0"/>
              <a:t>Take 1 minute</a:t>
            </a:r>
          </a:p>
          <a:p>
            <a:endParaRPr lang="en-GB" b="1" i="1" baseline="0" dirty="0"/>
          </a:p>
          <a:p>
            <a:r>
              <a:rPr lang="en-GB" b="0" i="0" baseline="0" dirty="0"/>
              <a:t>Does anyone have any they’d like to share? </a:t>
            </a:r>
          </a:p>
          <a:p>
            <a:endParaRPr lang="en-GB" b="0" i="0" baseline="0" dirty="0"/>
          </a:p>
          <a:p>
            <a:r>
              <a:rPr lang="en-GB" b="0" i="1" baseline="0" dirty="0"/>
              <a:t>Hear some and summarise</a:t>
            </a:r>
          </a:p>
          <a:p>
            <a:endParaRPr lang="en-GB" baseline="0" dirty="0"/>
          </a:p>
        </p:txBody>
      </p:sp>
      <p:sp>
        <p:nvSpPr>
          <p:cNvPr id="4" name="Slide Number Placeholder 3"/>
          <p:cNvSpPr>
            <a:spLocks noGrp="1"/>
          </p:cNvSpPr>
          <p:nvPr>
            <p:ph type="sldNum" sz="quarter" idx="10"/>
          </p:nvPr>
        </p:nvSpPr>
        <p:spPr/>
        <p:txBody>
          <a:bodyPr/>
          <a:lstStyle/>
          <a:p>
            <a:fld id="{46BA7736-4FB8-4E1B-B834-1B525BF0A27F}" type="slidenum">
              <a:rPr lang="en-GB" smtClean="0"/>
              <a:t>9</a:t>
            </a:fld>
            <a:endParaRPr lang="en-GB"/>
          </a:p>
        </p:txBody>
      </p:sp>
    </p:spTree>
    <p:extLst>
      <p:ext uri="{BB962C8B-B14F-4D97-AF65-F5344CB8AC3E}">
        <p14:creationId xmlns:p14="http://schemas.microsoft.com/office/powerpoint/2010/main" val="757513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BA7736-4FB8-4E1B-B834-1B525BF0A27F}" type="slidenum">
              <a:rPr lang="en-GB" smtClean="0"/>
              <a:t>10</a:t>
            </a:fld>
            <a:endParaRPr lang="en-GB"/>
          </a:p>
        </p:txBody>
      </p:sp>
    </p:spTree>
    <p:extLst>
      <p:ext uri="{BB962C8B-B14F-4D97-AF65-F5344CB8AC3E}">
        <p14:creationId xmlns:p14="http://schemas.microsoft.com/office/powerpoint/2010/main" val="892891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asked the question:</a:t>
            </a:r>
            <a:r>
              <a:rPr lang="en-GB" baseline="0" dirty="0"/>
              <a:t> “</a:t>
            </a:r>
            <a:r>
              <a:rPr lang="en-GB" sz="1200" b="1" i="0" u="none" strike="noStrike" kern="1200" baseline="0" dirty="0">
                <a:solidFill>
                  <a:schemeClr val="tx1"/>
                </a:solidFill>
                <a:latin typeface="+mn-lt"/>
                <a:ea typeface="+mn-ea"/>
                <a:cs typeface="+mn-cs"/>
              </a:rPr>
              <a:t>How do you see Volunteering evolving over the next four years?”</a:t>
            </a:r>
            <a:endParaRPr lang="en-GB" dirty="0"/>
          </a:p>
        </p:txBody>
      </p:sp>
      <p:sp>
        <p:nvSpPr>
          <p:cNvPr id="4" name="Slide Number Placeholder 3"/>
          <p:cNvSpPr>
            <a:spLocks noGrp="1"/>
          </p:cNvSpPr>
          <p:nvPr>
            <p:ph type="sldNum" sz="quarter" idx="10"/>
          </p:nvPr>
        </p:nvSpPr>
        <p:spPr/>
        <p:txBody>
          <a:bodyPr/>
          <a:lstStyle/>
          <a:p>
            <a:fld id="{66F57EDF-FFD7-4232-8337-AB14B5A339C2}" type="slidenum">
              <a:rPr lang="en-GB" smtClean="0"/>
              <a:t>11</a:t>
            </a:fld>
            <a:endParaRPr lang="en-GB" dirty="0"/>
          </a:p>
        </p:txBody>
      </p:sp>
    </p:spTree>
    <p:extLst>
      <p:ext uri="{BB962C8B-B14F-4D97-AF65-F5344CB8AC3E}">
        <p14:creationId xmlns:p14="http://schemas.microsoft.com/office/powerpoint/2010/main" val="1276864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F57EDF-FFD7-4232-8337-AB14B5A339C2}" type="slidenum">
              <a:rPr lang="en-GB" smtClean="0"/>
              <a:t>13</a:t>
            </a:fld>
            <a:endParaRPr lang="en-GB" dirty="0"/>
          </a:p>
        </p:txBody>
      </p:sp>
    </p:spTree>
    <p:extLst>
      <p:ext uri="{BB962C8B-B14F-4D97-AF65-F5344CB8AC3E}">
        <p14:creationId xmlns:p14="http://schemas.microsoft.com/office/powerpoint/2010/main" val="1018097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5</a:t>
            </a:r>
            <a:r>
              <a:rPr lang="en-GB" b="1" baseline="0" dirty="0"/>
              <a:t> </a:t>
            </a:r>
            <a:r>
              <a:rPr lang="en-GB" b="1" baseline="0" dirty="0" err="1"/>
              <a:t>mins</a:t>
            </a:r>
            <a:endParaRPr lang="en-GB" b="1" dirty="0"/>
          </a:p>
          <a:p>
            <a:endParaRPr lang="en-GB" dirty="0"/>
          </a:p>
          <a:p>
            <a:r>
              <a:rPr lang="en-GB" dirty="0"/>
              <a:t>We’re going to use </a:t>
            </a:r>
            <a:r>
              <a:rPr lang="en-GB" dirty="0" err="1"/>
              <a:t>MentiMeter</a:t>
            </a:r>
            <a:r>
              <a:rPr lang="en-GB" baseline="0" dirty="0"/>
              <a:t>! It’s a great way of hearing your views. </a:t>
            </a:r>
          </a:p>
          <a:p>
            <a:endParaRPr lang="en-GB" baseline="0" dirty="0"/>
          </a:p>
          <a:p>
            <a:r>
              <a:rPr lang="en-GB" baseline="0" dirty="0"/>
              <a:t>We’ve had a moment of positivity – now let’s </a:t>
            </a:r>
            <a:r>
              <a:rPr lang="en-GB" baseline="0" dirty="0" err="1"/>
              <a:t>digdown</a:t>
            </a:r>
            <a:r>
              <a:rPr lang="en-GB" baseline="0" dirty="0"/>
              <a:t> into the challenges</a:t>
            </a:r>
            <a:endParaRPr lang="en-GB" dirty="0"/>
          </a:p>
        </p:txBody>
      </p:sp>
      <p:sp>
        <p:nvSpPr>
          <p:cNvPr id="4" name="Slide Number Placeholder 3"/>
          <p:cNvSpPr>
            <a:spLocks noGrp="1"/>
          </p:cNvSpPr>
          <p:nvPr>
            <p:ph type="sldNum" sz="quarter" idx="10"/>
          </p:nvPr>
        </p:nvSpPr>
        <p:spPr/>
        <p:txBody>
          <a:bodyPr/>
          <a:lstStyle/>
          <a:p>
            <a:fld id="{46BA7736-4FB8-4E1B-B834-1B525BF0A27F}" type="slidenum">
              <a:rPr lang="en-GB" smtClean="0"/>
              <a:t>15</a:t>
            </a:fld>
            <a:endParaRPr lang="en-GB"/>
          </a:p>
        </p:txBody>
      </p:sp>
    </p:spTree>
    <p:extLst>
      <p:ext uri="{BB962C8B-B14F-4D97-AF65-F5344CB8AC3E}">
        <p14:creationId xmlns:p14="http://schemas.microsoft.com/office/powerpoint/2010/main" val="21721326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E948C0B-99A9-41D9-91EF-594449E9AF41}" type="datetimeFigureOut">
              <a:rPr lang="en-GB" smtClean="0"/>
              <a:t>19/03/2024</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04821F4-2F6E-4B8F-8545-0A19840A3275}" type="slidenum">
              <a:rPr lang="en-GB" smtClean="0"/>
              <a:t>‹#›</a:t>
            </a:fld>
            <a:endParaRPr lang="en-GB" dirty="0"/>
          </a:p>
        </p:txBody>
      </p:sp>
      <p:sp>
        <p:nvSpPr>
          <p:cNvPr id="7" name="Rectangle 6"/>
          <p:cNvSpPr/>
          <p:nvPr userDrawn="1"/>
        </p:nvSpPr>
        <p:spPr>
          <a:xfrm>
            <a:off x="0" y="0"/>
            <a:ext cx="9252520" cy="6957392"/>
          </a:xfrm>
          <a:prstGeom prst="rect">
            <a:avLst/>
          </a:prstGeom>
          <a:solidFill>
            <a:srgbClr val="00A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4" name="Straight Connector 13"/>
          <p:cNvCxnSpPr/>
          <p:nvPr userDrawn="1"/>
        </p:nvCxnSpPr>
        <p:spPr>
          <a:xfrm>
            <a:off x="-36512" y="5445224"/>
            <a:ext cx="928903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552" y="5641624"/>
            <a:ext cx="811211" cy="973373"/>
          </a:xfrm>
          <a:prstGeom prst="rect">
            <a:avLst/>
          </a:prstGeom>
        </p:spPr>
      </p:pic>
    </p:spTree>
    <p:extLst>
      <p:ext uri="{BB962C8B-B14F-4D97-AF65-F5344CB8AC3E}">
        <p14:creationId xmlns:p14="http://schemas.microsoft.com/office/powerpoint/2010/main" val="4101477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a:solidFill>
                  <a:srgbClr val="00B050"/>
                </a:solidFill>
                <a:latin typeface="Lato Heavy" panose="020F0902020204030203" pitchFamily="34" charset="0"/>
                <a:cs typeface="Lato Heavy" panose="020F0902020204030203"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457200" y="1600201"/>
            <a:ext cx="8229600" cy="3773016"/>
          </a:xfrm>
          <a:prstGeom prst="rect">
            <a:avLst/>
          </a:prstGeom>
        </p:spPr>
        <p:txBody>
          <a:bodyPr/>
          <a:lstStyle>
            <a:lvl1pPr marL="342900" indent="-342900">
              <a:buFontTx/>
              <a:buBlip>
                <a:blip r:embed="rId2"/>
              </a:buBlip>
              <a:defRPr>
                <a:latin typeface="Lato" panose="020F0502020204030203" pitchFamily="34" charset="0"/>
              </a:defRPr>
            </a:lvl1pPr>
            <a:lvl2pPr>
              <a:defRPr>
                <a:latin typeface="Lato" panose="020F0502020204030203" pitchFamily="34" charset="0"/>
              </a:defRPr>
            </a:lvl2pPr>
            <a:lvl3pPr>
              <a:defRPr>
                <a:latin typeface="Lato" panose="020F0502020204030203" pitchFamily="34" charset="0"/>
              </a:defRPr>
            </a:lvl3pPr>
            <a:lvl4pPr>
              <a:defRPr>
                <a:latin typeface="Lato" panose="020F0502020204030203" pitchFamily="34" charset="0"/>
              </a:defRPr>
            </a:lvl4pPr>
            <a:lvl5pPr>
              <a:defRPr>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Rectangle 6"/>
          <p:cNvSpPr/>
          <p:nvPr userDrawn="1"/>
        </p:nvSpPr>
        <p:spPr>
          <a:xfrm>
            <a:off x="0" y="5445224"/>
            <a:ext cx="9144000" cy="1512168"/>
          </a:xfrm>
          <a:prstGeom prst="rect">
            <a:avLst/>
          </a:prstGeom>
          <a:solidFill>
            <a:srgbClr val="00A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9552" y="5641624"/>
            <a:ext cx="811211" cy="973373"/>
          </a:xfrm>
          <a:prstGeom prst="rect">
            <a:avLst/>
          </a:prstGeom>
        </p:spPr>
      </p:pic>
    </p:spTree>
    <p:extLst>
      <p:ext uri="{BB962C8B-B14F-4D97-AF65-F5344CB8AC3E}">
        <p14:creationId xmlns:p14="http://schemas.microsoft.com/office/powerpoint/2010/main" val="284493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a:solidFill>
                  <a:srgbClr val="FF7900"/>
                </a:solidFill>
                <a:latin typeface="Lato Heavy" panose="020F0902020204030203" pitchFamily="34" charset="0"/>
                <a:cs typeface="Lato Heavy" panose="020F0902020204030203"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457200" y="1600201"/>
            <a:ext cx="8229600" cy="3773016"/>
          </a:xfrm>
          <a:prstGeom prst="rect">
            <a:avLst/>
          </a:prstGeom>
        </p:spPr>
        <p:txBody>
          <a:bodyPr/>
          <a:lstStyle>
            <a:lvl1pPr marL="342900" indent="-342900">
              <a:buFontTx/>
              <a:buBlip>
                <a:blip r:embed="rId2"/>
              </a:buBlip>
              <a:defRPr>
                <a:latin typeface="Lato" panose="020F0502020204030203" pitchFamily="34" charset="0"/>
              </a:defRPr>
            </a:lvl1pPr>
            <a:lvl2pPr>
              <a:defRPr>
                <a:latin typeface="Lato" panose="020F0502020204030203" pitchFamily="34" charset="0"/>
              </a:defRPr>
            </a:lvl2pPr>
            <a:lvl3pPr>
              <a:defRPr>
                <a:latin typeface="Lato" panose="020F0502020204030203" pitchFamily="34" charset="0"/>
              </a:defRPr>
            </a:lvl3pPr>
            <a:lvl4pPr>
              <a:defRPr>
                <a:latin typeface="Lato" panose="020F0502020204030203" pitchFamily="34" charset="0"/>
              </a:defRPr>
            </a:lvl4pPr>
            <a:lvl5pPr>
              <a:defRPr>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Rectangle 5"/>
          <p:cNvSpPr/>
          <p:nvPr userDrawn="1"/>
        </p:nvSpPr>
        <p:spPr>
          <a:xfrm>
            <a:off x="0" y="5445224"/>
            <a:ext cx="9144000" cy="1512168"/>
          </a:xfrm>
          <a:prstGeom prst="rect">
            <a:avLst/>
          </a:prstGeom>
          <a:solidFill>
            <a:srgbClr val="FF7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9552" y="5641624"/>
            <a:ext cx="811211" cy="973373"/>
          </a:xfrm>
          <a:prstGeom prst="rect">
            <a:avLst/>
          </a:prstGeom>
        </p:spPr>
      </p:pic>
    </p:spTree>
    <p:extLst>
      <p:ext uri="{BB962C8B-B14F-4D97-AF65-F5344CB8AC3E}">
        <p14:creationId xmlns:p14="http://schemas.microsoft.com/office/powerpoint/2010/main" val="1181765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a:solidFill>
                  <a:srgbClr val="009FE3"/>
                </a:solidFill>
                <a:latin typeface="Lato Heavy" panose="020F0902020204030203" pitchFamily="34" charset="0"/>
                <a:cs typeface="Lato Heavy" panose="020F0902020204030203"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457200" y="1600201"/>
            <a:ext cx="8229600" cy="3773016"/>
          </a:xfrm>
          <a:prstGeom prst="rect">
            <a:avLst/>
          </a:prstGeom>
        </p:spPr>
        <p:txBody>
          <a:bodyPr/>
          <a:lstStyle>
            <a:lvl1pPr marL="342900" indent="-342900">
              <a:buFontTx/>
              <a:buBlip>
                <a:blip r:embed="rId2"/>
              </a:buBlip>
              <a:defRPr>
                <a:latin typeface="Lato" panose="020F0502020204030203" pitchFamily="34" charset="0"/>
              </a:defRPr>
            </a:lvl1pPr>
            <a:lvl2pPr>
              <a:defRPr>
                <a:latin typeface="Lato" panose="020F0502020204030203" pitchFamily="34" charset="0"/>
              </a:defRPr>
            </a:lvl2pPr>
            <a:lvl3pPr>
              <a:defRPr>
                <a:latin typeface="Lato" panose="020F0502020204030203" pitchFamily="34" charset="0"/>
              </a:defRPr>
            </a:lvl3pPr>
            <a:lvl4pPr>
              <a:defRPr>
                <a:latin typeface="Lato" panose="020F0502020204030203" pitchFamily="34" charset="0"/>
              </a:defRPr>
            </a:lvl4pPr>
            <a:lvl5pPr>
              <a:defRPr>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Rectangle 5"/>
          <p:cNvSpPr/>
          <p:nvPr userDrawn="1"/>
        </p:nvSpPr>
        <p:spPr>
          <a:xfrm>
            <a:off x="0" y="5445224"/>
            <a:ext cx="9144000" cy="1512168"/>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9552" y="5641624"/>
            <a:ext cx="811211" cy="973373"/>
          </a:xfrm>
          <a:prstGeom prst="rect">
            <a:avLst/>
          </a:prstGeom>
        </p:spPr>
      </p:pic>
    </p:spTree>
    <p:extLst>
      <p:ext uri="{BB962C8B-B14F-4D97-AF65-F5344CB8AC3E}">
        <p14:creationId xmlns:p14="http://schemas.microsoft.com/office/powerpoint/2010/main" val="1373218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a:solidFill>
                  <a:srgbClr val="E6007E"/>
                </a:solidFill>
                <a:latin typeface="Lato Heavy" panose="020F0902020204030203" pitchFamily="34" charset="0"/>
                <a:cs typeface="Lato Heavy" panose="020F0902020204030203"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457200" y="1600201"/>
            <a:ext cx="8229600" cy="3773016"/>
          </a:xfrm>
          <a:prstGeom prst="rect">
            <a:avLst/>
          </a:prstGeom>
        </p:spPr>
        <p:txBody>
          <a:bodyPr/>
          <a:lstStyle>
            <a:lvl1pPr marL="342900" indent="-342900">
              <a:buFontTx/>
              <a:buBlip>
                <a:blip r:embed="rId2"/>
              </a:buBlip>
              <a:defRPr>
                <a:latin typeface="Lato" panose="020F0502020204030203" pitchFamily="34" charset="0"/>
              </a:defRPr>
            </a:lvl1pPr>
            <a:lvl2pPr>
              <a:defRPr>
                <a:latin typeface="Lato" panose="020F0502020204030203" pitchFamily="34" charset="0"/>
              </a:defRPr>
            </a:lvl2pPr>
            <a:lvl3pPr>
              <a:defRPr>
                <a:latin typeface="Lato" panose="020F0502020204030203" pitchFamily="34" charset="0"/>
              </a:defRPr>
            </a:lvl3pPr>
            <a:lvl4pPr>
              <a:defRPr>
                <a:latin typeface="Lato" panose="020F0502020204030203" pitchFamily="34" charset="0"/>
              </a:defRPr>
            </a:lvl4pPr>
            <a:lvl5pPr>
              <a:defRPr>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Rectangle 5"/>
          <p:cNvSpPr/>
          <p:nvPr userDrawn="1"/>
        </p:nvSpPr>
        <p:spPr>
          <a:xfrm>
            <a:off x="0" y="5445224"/>
            <a:ext cx="9144000" cy="1512168"/>
          </a:xfrm>
          <a:prstGeom prst="rect">
            <a:avLst/>
          </a:prstGeom>
          <a:solidFill>
            <a:srgbClr val="E6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9552" y="5641624"/>
            <a:ext cx="811211" cy="973373"/>
          </a:xfrm>
          <a:prstGeom prst="rect">
            <a:avLst/>
          </a:prstGeom>
        </p:spPr>
      </p:pic>
    </p:spTree>
    <p:extLst>
      <p:ext uri="{BB962C8B-B14F-4D97-AF65-F5344CB8AC3E}">
        <p14:creationId xmlns:p14="http://schemas.microsoft.com/office/powerpoint/2010/main" val="3917879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p>
            <a:fld id="{BE948C0B-99A9-41D9-91EF-594449E9AF41}" type="datetimeFigureOut">
              <a:rPr lang="en-GB" smtClean="0"/>
              <a:t>19/03/2024</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04821F4-2F6E-4B8F-8545-0A19840A3275}" type="slidenum">
              <a:rPr lang="en-GB" smtClean="0"/>
              <a:t>‹#›</a:t>
            </a:fld>
            <a:endParaRPr lang="en-GB" dirty="0"/>
          </a:p>
        </p:txBody>
      </p:sp>
      <p:sp>
        <p:nvSpPr>
          <p:cNvPr id="7" name="Rectangle 6"/>
          <p:cNvSpPr/>
          <p:nvPr userDrawn="1"/>
        </p:nvSpPr>
        <p:spPr>
          <a:xfrm>
            <a:off x="0" y="5445224"/>
            <a:ext cx="9144000" cy="1512168"/>
          </a:xfrm>
          <a:prstGeom prst="rect">
            <a:avLst/>
          </a:prstGeom>
          <a:solidFill>
            <a:srgbClr val="00A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552" y="5641624"/>
            <a:ext cx="811211" cy="973373"/>
          </a:xfrm>
          <a:prstGeom prst="rect">
            <a:avLst/>
          </a:prstGeom>
        </p:spPr>
      </p:pic>
    </p:spTree>
    <p:extLst>
      <p:ext uri="{BB962C8B-B14F-4D97-AF65-F5344CB8AC3E}">
        <p14:creationId xmlns:p14="http://schemas.microsoft.com/office/powerpoint/2010/main" val="2545038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p>
            <a:fld id="{BE948C0B-99A9-41D9-91EF-594449E9AF41}" type="datetimeFigureOut">
              <a:rPr lang="en-GB" smtClean="0"/>
              <a:t>19/03/2024</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04821F4-2F6E-4B8F-8545-0A19840A3275}" type="slidenum">
              <a:rPr lang="en-GB" smtClean="0"/>
              <a:t>‹#›</a:t>
            </a:fld>
            <a:endParaRPr lang="en-GB" dirty="0"/>
          </a:p>
        </p:txBody>
      </p:sp>
      <p:sp>
        <p:nvSpPr>
          <p:cNvPr id="7" name="Rectangle 6"/>
          <p:cNvSpPr/>
          <p:nvPr userDrawn="1"/>
        </p:nvSpPr>
        <p:spPr>
          <a:xfrm>
            <a:off x="0" y="5445224"/>
            <a:ext cx="9144000" cy="1512168"/>
          </a:xfrm>
          <a:prstGeom prst="rect">
            <a:avLst/>
          </a:prstGeom>
          <a:solidFill>
            <a:srgbClr val="FF7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552" y="5641624"/>
            <a:ext cx="811211" cy="973373"/>
          </a:xfrm>
          <a:prstGeom prst="rect">
            <a:avLst/>
          </a:prstGeom>
        </p:spPr>
      </p:pic>
    </p:spTree>
    <p:extLst>
      <p:ext uri="{BB962C8B-B14F-4D97-AF65-F5344CB8AC3E}">
        <p14:creationId xmlns:p14="http://schemas.microsoft.com/office/powerpoint/2010/main" val="251142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p>
            <a:fld id="{BE948C0B-99A9-41D9-91EF-594449E9AF41}" type="datetimeFigureOut">
              <a:rPr lang="en-GB" smtClean="0"/>
              <a:t>19/03/2024</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04821F4-2F6E-4B8F-8545-0A19840A3275}" type="slidenum">
              <a:rPr lang="en-GB" smtClean="0"/>
              <a:t>‹#›</a:t>
            </a:fld>
            <a:endParaRPr lang="en-GB" dirty="0"/>
          </a:p>
        </p:txBody>
      </p:sp>
      <p:sp>
        <p:nvSpPr>
          <p:cNvPr id="7" name="Rectangle 6"/>
          <p:cNvSpPr/>
          <p:nvPr userDrawn="1"/>
        </p:nvSpPr>
        <p:spPr>
          <a:xfrm>
            <a:off x="0" y="5445224"/>
            <a:ext cx="9144000" cy="1512168"/>
          </a:xfrm>
          <a:prstGeom prst="rect">
            <a:avLst/>
          </a:prstGeom>
          <a:solidFill>
            <a:srgbClr val="E6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552" y="5641624"/>
            <a:ext cx="811211" cy="973373"/>
          </a:xfrm>
          <a:prstGeom prst="rect">
            <a:avLst/>
          </a:prstGeom>
        </p:spPr>
      </p:pic>
    </p:spTree>
    <p:extLst>
      <p:ext uri="{BB962C8B-B14F-4D97-AF65-F5344CB8AC3E}">
        <p14:creationId xmlns:p14="http://schemas.microsoft.com/office/powerpoint/2010/main" val="1601249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p>
            <a:fld id="{BE948C0B-99A9-41D9-91EF-594449E9AF41}" type="datetimeFigureOut">
              <a:rPr lang="en-GB" smtClean="0"/>
              <a:t>19/03/2024</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04821F4-2F6E-4B8F-8545-0A19840A3275}" type="slidenum">
              <a:rPr lang="en-GB" smtClean="0"/>
              <a:t>‹#›</a:t>
            </a:fld>
            <a:endParaRPr lang="en-GB" dirty="0"/>
          </a:p>
        </p:txBody>
      </p:sp>
      <p:sp>
        <p:nvSpPr>
          <p:cNvPr id="7" name="Rectangle 6"/>
          <p:cNvSpPr/>
          <p:nvPr userDrawn="1"/>
        </p:nvSpPr>
        <p:spPr>
          <a:xfrm>
            <a:off x="0" y="5445224"/>
            <a:ext cx="9144000" cy="1512168"/>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552" y="5641624"/>
            <a:ext cx="811211" cy="973373"/>
          </a:xfrm>
          <a:prstGeom prst="rect">
            <a:avLst/>
          </a:prstGeom>
        </p:spPr>
      </p:pic>
    </p:spTree>
    <p:extLst>
      <p:ext uri="{BB962C8B-B14F-4D97-AF65-F5344CB8AC3E}">
        <p14:creationId xmlns:p14="http://schemas.microsoft.com/office/powerpoint/2010/main" val="2734767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7" name="Rectangle 6"/>
          <p:cNvSpPr/>
          <p:nvPr userDrawn="1"/>
        </p:nvSpPr>
        <p:spPr>
          <a:xfrm>
            <a:off x="251520" y="5445224"/>
            <a:ext cx="1368152" cy="1412776"/>
          </a:xfrm>
          <a:prstGeom prst="rect">
            <a:avLst/>
          </a:prstGeom>
          <a:solidFill>
            <a:srgbClr val="00A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552" y="5641624"/>
            <a:ext cx="811211" cy="973373"/>
          </a:xfrm>
          <a:prstGeom prst="rect">
            <a:avLst/>
          </a:prstGeom>
        </p:spPr>
      </p:pic>
    </p:spTree>
    <p:extLst>
      <p:ext uri="{BB962C8B-B14F-4D97-AF65-F5344CB8AC3E}">
        <p14:creationId xmlns:p14="http://schemas.microsoft.com/office/powerpoint/2010/main" val="3459675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E948C0B-99A9-41D9-91EF-594449E9AF41}" type="datetimeFigureOut">
              <a:rPr lang="en-GB" smtClean="0"/>
              <a:t>19/03/2024</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04821F4-2F6E-4B8F-8545-0A19840A3275}" type="slidenum">
              <a:rPr lang="en-GB" smtClean="0"/>
              <a:t>‹#›</a:t>
            </a:fld>
            <a:endParaRPr lang="en-GB" dirty="0"/>
          </a:p>
        </p:txBody>
      </p:sp>
      <p:sp>
        <p:nvSpPr>
          <p:cNvPr id="7" name="Rectangle 6"/>
          <p:cNvSpPr/>
          <p:nvPr userDrawn="1"/>
        </p:nvSpPr>
        <p:spPr>
          <a:xfrm>
            <a:off x="0" y="0"/>
            <a:ext cx="9252520" cy="6957392"/>
          </a:xfrm>
          <a:prstGeom prst="rect">
            <a:avLst/>
          </a:prstGeom>
          <a:solidFill>
            <a:srgbClr val="FF7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4" name="Straight Connector 13"/>
          <p:cNvCxnSpPr/>
          <p:nvPr userDrawn="1"/>
        </p:nvCxnSpPr>
        <p:spPr>
          <a:xfrm>
            <a:off x="-36512" y="5445224"/>
            <a:ext cx="928903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552" y="5641624"/>
            <a:ext cx="811211" cy="973373"/>
          </a:xfrm>
          <a:prstGeom prst="rect">
            <a:avLst/>
          </a:prstGeom>
        </p:spPr>
      </p:pic>
    </p:spTree>
    <p:extLst>
      <p:ext uri="{BB962C8B-B14F-4D97-AF65-F5344CB8AC3E}">
        <p14:creationId xmlns:p14="http://schemas.microsoft.com/office/powerpoint/2010/main" val="583758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E948C0B-99A9-41D9-91EF-594449E9AF41}" type="datetimeFigureOut">
              <a:rPr lang="en-GB" smtClean="0"/>
              <a:t>19/03/2024</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04821F4-2F6E-4B8F-8545-0A19840A3275}" type="slidenum">
              <a:rPr lang="en-GB" smtClean="0"/>
              <a:t>‹#›</a:t>
            </a:fld>
            <a:endParaRPr lang="en-GB" dirty="0"/>
          </a:p>
        </p:txBody>
      </p:sp>
      <p:sp>
        <p:nvSpPr>
          <p:cNvPr id="7" name="Rectangle 6"/>
          <p:cNvSpPr/>
          <p:nvPr userDrawn="1"/>
        </p:nvSpPr>
        <p:spPr>
          <a:xfrm>
            <a:off x="0" y="0"/>
            <a:ext cx="9252520" cy="6957392"/>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4" name="Straight Connector 13"/>
          <p:cNvCxnSpPr/>
          <p:nvPr userDrawn="1"/>
        </p:nvCxnSpPr>
        <p:spPr>
          <a:xfrm>
            <a:off x="-36512" y="5445224"/>
            <a:ext cx="928903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552" y="5641624"/>
            <a:ext cx="811211" cy="973373"/>
          </a:xfrm>
          <a:prstGeom prst="rect">
            <a:avLst/>
          </a:prstGeom>
        </p:spPr>
      </p:pic>
    </p:spTree>
    <p:extLst>
      <p:ext uri="{BB962C8B-B14F-4D97-AF65-F5344CB8AC3E}">
        <p14:creationId xmlns:p14="http://schemas.microsoft.com/office/powerpoint/2010/main" val="2032783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E948C0B-99A9-41D9-91EF-594449E9AF41}" type="datetimeFigureOut">
              <a:rPr lang="en-GB" smtClean="0"/>
              <a:t>19/03/2024</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04821F4-2F6E-4B8F-8545-0A19840A3275}" type="slidenum">
              <a:rPr lang="en-GB" smtClean="0"/>
              <a:t>‹#›</a:t>
            </a:fld>
            <a:endParaRPr lang="en-GB" dirty="0"/>
          </a:p>
        </p:txBody>
      </p:sp>
      <p:sp>
        <p:nvSpPr>
          <p:cNvPr id="7" name="Rectangle 6"/>
          <p:cNvSpPr/>
          <p:nvPr userDrawn="1"/>
        </p:nvSpPr>
        <p:spPr>
          <a:xfrm>
            <a:off x="0" y="0"/>
            <a:ext cx="9252520" cy="6957392"/>
          </a:xfrm>
          <a:prstGeom prst="rect">
            <a:avLst/>
          </a:prstGeom>
          <a:solidFill>
            <a:srgbClr val="E6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4" name="Straight Connector 13"/>
          <p:cNvCxnSpPr/>
          <p:nvPr userDrawn="1"/>
        </p:nvCxnSpPr>
        <p:spPr>
          <a:xfrm>
            <a:off x="-36512" y="5445224"/>
            <a:ext cx="928903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552" y="5641624"/>
            <a:ext cx="811211" cy="973373"/>
          </a:xfrm>
          <a:prstGeom prst="rect">
            <a:avLst/>
          </a:prstGeom>
        </p:spPr>
      </p:pic>
    </p:spTree>
    <p:extLst>
      <p:ext uri="{BB962C8B-B14F-4D97-AF65-F5344CB8AC3E}">
        <p14:creationId xmlns:p14="http://schemas.microsoft.com/office/powerpoint/2010/main" val="30839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9788491"/>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6" r:id="rId3"/>
    <p:sldLayoutId id="2147483667" r:id="rId4"/>
    <p:sldLayoutId id="2147483668" r:id="rId5"/>
    <p:sldLayoutId id="2147483665" r:id="rId6"/>
    <p:sldLayoutId id="2147483660" r:id="rId7"/>
    <p:sldLayoutId id="2147483662" r:id="rId8"/>
    <p:sldLayoutId id="2147483663" r:id="rId9"/>
    <p:sldLayoutId id="2147483650" r:id="rId10"/>
    <p:sldLayoutId id="2147483670" r:id="rId11"/>
    <p:sldLayoutId id="2147483671" r:id="rId12"/>
    <p:sldLayoutId id="214748367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hyperlink" Target="https://www.mentimeter.com/" TargetMode="External"/><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hyperlink" Target="https://www.mentimeter.com/" TargetMode="External"/><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hyperlink" Target="https://www.mentimeter.com/" TargetMode="External"/><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933872" y="2132856"/>
            <a:ext cx="7772400" cy="1470025"/>
          </a:xfrm>
          <a:prstGeom prst="rect">
            <a:avLst/>
          </a:prstGeom>
        </p:spPr>
        <p:txBody>
          <a:bodyPr/>
          <a:lstStyle/>
          <a:p>
            <a:r>
              <a:rPr lang="en-GB" dirty="0"/>
              <a:t>Four Year Volunteering Strategy for Kingston</a:t>
            </a:r>
          </a:p>
        </p:txBody>
      </p:sp>
      <p:sp>
        <p:nvSpPr>
          <p:cNvPr id="3" name="Subtitle 2"/>
          <p:cNvSpPr>
            <a:spLocks noGrp="1"/>
          </p:cNvSpPr>
          <p:nvPr>
            <p:ph type="subTitle" idx="4294967295"/>
          </p:nvPr>
        </p:nvSpPr>
        <p:spPr>
          <a:xfrm>
            <a:off x="1619672" y="3602881"/>
            <a:ext cx="6400800" cy="1752600"/>
          </a:xfrm>
          <a:prstGeom prst="rect">
            <a:avLst/>
          </a:prstGeom>
        </p:spPr>
        <p:txBody>
          <a:bodyPr/>
          <a:lstStyle/>
          <a:p>
            <a:pPr marL="0" indent="0" algn="ctr">
              <a:buNone/>
            </a:pPr>
            <a:r>
              <a:rPr lang="en-GB" dirty="0"/>
              <a:t>Volunteering Kingston </a:t>
            </a:r>
          </a:p>
        </p:txBody>
      </p:sp>
    </p:spTree>
    <p:extLst>
      <p:ext uri="{BB962C8B-B14F-4D97-AF65-F5344CB8AC3E}">
        <p14:creationId xmlns:p14="http://schemas.microsoft.com/office/powerpoint/2010/main" val="953143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Also John Boyega is James Bond</a:t>
            </a:r>
          </a:p>
        </p:txBody>
      </p:sp>
      <p:pic>
        <p:nvPicPr>
          <p:cNvPr id="4" name="Content Placeholder 3"/>
          <p:cNvPicPr>
            <a:picLocks noGrp="1" noChangeAspect="1"/>
          </p:cNvPicPr>
          <p:nvPr>
            <p:ph idx="1"/>
          </p:nvPr>
        </p:nvPicPr>
        <p:blipFill>
          <a:blip r:embed="rId3"/>
          <a:stretch>
            <a:fillRect/>
          </a:stretch>
        </p:blipFill>
        <p:spPr>
          <a:xfrm>
            <a:off x="3700462" y="2177256"/>
            <a:ext cx="1743075" cy="2619375"/>
          </a:xfrm>
          <a:prstGeom prst="rect">
            <a:avLst/>
          </a:prstGeom>
        </p:spPr>
      </p:pic>
    </p:spTree>
    <p:extLst>
      <p:ext uri="{BB962C8B-B14F-4D97-AF65-F5344CB8AC3E}">
        <p14:creationId xmlns:p14="http://schemas.microsoft.com/office/powerpoint/2010/main" val="900550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latin typeface="Lato" panose="020F0502020204030203" pitchFamily="34" charset="0"/>
              </a:rPr>
              <a:t>Thoughts from the VIO survey</a:t>
            </a:r>
          </a:p>
        </p:txBody>
      </p:sp>
      <p:sp>
        <p:nvSpPr>
          <p:cNvPr id="5" name="Subtitle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3838163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Glass half full/half empty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3441737"/>
              </p:ext>
            </p:extLst>
          </p:nvPr>
        </p:nvGraphicFramePr>
        <p:xfrm>
          <a:off x="457200" y="1600200"/>
          <a:ext cx="8229600" cy="3576320"/>
        </p:xfrm>
        <a:graphic>
          <a:graphicData uri="http://schemas.openxmlformats.org/drawingml/2006/table">
            <a:tbl>
              <a:tblPr firstRow="1" bandRow="1">
                <a:tableStyleId>{93296810-A885-4BE3-A3E7-6D5BEEA58F35}</a:tableStyleId>
              </a:tblPr>
              <a:tblGrid>
                <a:gridCol w="4114800">
                  <a:extLst>
                    <a:ext uri="{9D8B030D-6E8A-4147-A177-3AD203B41FA5}">
                      <a16:colId xmlns:a16="http://schemas.microsoft.com/office/drawing/2014/main" val="455930938"/>
                    </a:ext>
                  </a:extLst>
                </a:gridCol>
                <a:gridCol w="4114800">
                  <a:extLst>
                    <a:ext uri="{9D8B030D-6E8A-4147-A177-3AD203B41FA5}">
                      <a16:colId xmlns:a16="http://schemas.microsoft.com/office/drawing/2014/main" val="3732091912"/>
                    </a:ext>
                  </a:extLst>
                </a:gridCol>
              </a:tblGrid>
              <a:tr h="370840">
                <a:tc>
                  <a:txBody>
                    <a:bodyPr/>
                    <a:lstStyle/>
                    <a:p>
                      <a:r>
                        <a:rPr lang="en-GB" dirty="0"/>
                        <a:t>Positive</a:t>
                      </a:r>
                      <a:endParaRPr lang="en-GB" dirty="0">
                        <a:latin typeface="Lato" panose="020F0502020204030203" pitchFamily="34" charset="0"/>
                      </a:endParaRPr>
                    </a:p>
                  </a:txBody>
                  <a:tcPr/>
                </a:tc>
                <a:tc>
                  <a:txBody>
                    <a:bodyPr/>
                    <a:lstStyle/>
                    <a:p>
                      <a:r>
                        <a:rPr lang="en-GB" dirty="0"/>
                        <a:t>Negative/Challenges</a:t>
                      </a:r>
                      <a:endParaRPr lang="en-GB" dirty="0">
                        <a:latin typeface="Lato" panose="020F0502020204030203" pitchFamily="34" charset="0"/>
                      </a:endParaRPr>
                    </a:p>
                  </a:txBody>
                  <a:tcPr/>
                </a:tc>
                <a:extLst>
                  <a:ext uri="{0D108BD9-81ED-4DB2-BD59-A6C34878D82A}">
                    <a16:rowId xmlns:a16="http://schemas.microsoft.com/office/drawing/2014/main" val="350666450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Increased flexibility of volunteering roles</a:t>
                      </a:r>
                    </a:p>
                    <a:p>
                      <a:endParaRPr lang="en-GB" dirty="0">
                        <a:latin typeface="Lato" panose="020F05020202040302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Volunteers will stay for less time.</a:t>
                      </a:r>
                    </a:p>
                    <a:p>
                      <a:endParaRPr lang="en-GB" dirty="0">
                        <a:latin typeface="Lato" panose="020F0502020204030203" pitchFamily="34" charset="0"/>
                      </a:endParaRPr>
                    </a:p>
                  </a:txBody>
                  <a:tcPr/>
                </a:tc>
                <a:extLst>
                  <a:ext uri="{0D108BD9-81ED-4DB2-BD59-A6C34878D82A}">
                    <a16:rowId xmlns:a16="http://schemas.microsoft.com/office/drawing/2014/main" val="25089667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Embracing technology</a:t>
                      </a:r>
                    </a:p>
                    <a:p>
                      <a:endParaRPr lang="en-GB" dirty="0">
                        <a:latin typeface="Lato" panose="020F05020202040302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Harder to recruit and retain volunteers with the level of  experience and qualification that we need.</a:t>
                      </a:r>
                      <a:endParaRPr lang="en-GB" dirty="0">
                        <a:latin typeface="Lato" panose="020F0502020204030203" pitchFamily="34" charset="0"/>
                      </a:endParaRPr>
                    </a:p>
                  </a:txBody>
                  <a:tcPr/>
                </a:tc>
                <a:extLst>
                  <a:ext uri="{0D108BD9-81ED-4DB2-BD59-A6C34878D82A}">
                    <a16:rowId xmlns:a16="http://schemas.microsoft.com/office/drawing/2014/main" val="36311782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Good intentions</a:t>
                      </a:r>
                      <a:endParaRPr lang="en-GB" dirty="0">
                        <a:latin typeface="Lato" panose="020F05020202040302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Harder to recruit volunteers. </a:t>
                      </a:r>
                      <a:endParaRPr lang="en-GB" dirty="0">
                        <a:latin typeface="Lato" panose="020F0502020204030203" pitchFamily="34" charset="0"/>
                      </a:endParaRPr>
                    </a:p>
                  </a:txBody>
                  <a:tcPr/>
                </a:tc>
                <a:extLst>
                  <a:ext uri="{0D108BD9-81ED-4DB2-BD59-A6C34878D82A}">
                    <a16:rowId xmlns:a16="http://schemas.microsoft.com/office/drawing/2014/main" val="100158086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More young people interested and involved in volunteering. </a:t>
                      </a:r>
                      <a:endParaRPr lang="en-GB" dirty="0">
                        <a:latin typeface="Lato" panose="020F05020202040302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Lato" panose="020F0502020204030203" pitchFamily="34" charset="0"/>
                      </a:endParaRPr>
                    </a:p>
                  </a:txBody>
                  <a:tcPr/>
                </a:tc>
                <a:extLst>
                  <a:ext uri="{0D108BD9-81ED-4DB2-BD59-A6C34878D82A}">
                    <a16:rowId xmlns:a16="http://schemas.microsoft.com/office/drawing/2014/main" val="4211009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More recognition of the personal and social benefits of volunteering (I hope!)</a:t>
                      </a:r>
                      <a:endParaRPr lang="en-GB" dirty="0">
                        <a:latin typeface="Lato" panose="020F0502020204030203" pitchFamily="34" charset="0"/>
                      </a:endParaRPr>
                    </a:p>
                  </a:txBody>
                  <a:tcPr/>
                </a:tc>
                <a:tc>
                  <a:txBody>
                    <a:bodyPr/>
                    <a:lstStyle/>
                    <a:p>
                      <a:endParaRPr lang="en-GB" dirty="0">
                        <a:latin typeface="Lato" panose="020F0502020204030203" pitchFamily="34" charset="0"/>
                      </a:endParaRPr>
                    </a:p>
                  </a:txBody>
                  <a:tcPr/>
                </a:tc>
                <a:extLst>
                  <a:ext uri="{0D108BD9-81ED-4DB2-BD59-A6C34878D82A}">
                    <a16:rowId xmlns:a16="http://schemas.microsoft.com/office/drawing/2014/main" val="2295389277"/>
                  </a:ext>
                </a:extLst>
              </a:tr>
            </a:tbl>
          </a:graphicData>
        </a:graphic>
      </p:graphicFrame>
    </p:spTree>
    <p:extLst>
      <p:ext uri="{BB962C8B-B14F-4D97-AF65-F5344CB8AC3E}">
        <p14:creationId xmlns:p14="http://schemas.microsoft.com/office/powerpoint/2010/main" val="4218999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Increased need requires more volunteers …</a:t>
            </a:r>
          </a:p>
        </p:txBody>
      </p:sp>
      <p:sp>
        <p:nvSpPr>
          <p:cNvPr id="3" name="Content Placeholder 2"/>
          <p:cNvSpPr>
            <a:spLocks noGrp="1"/>
          </p:cNvSpPr>
          <p:nvPr>
            <p:ph idx="1"/>
          </p:nvPr>
        </p:nvSpPr>
        <p:spPr/>
        <p:txBody>
          <a:bodyPr/>
          <a:lstStyle/>
          <a:p>
            <a:r>
              <a:rPr lang="en-GB" sz="2800" dirty="0"/>
              <a:t>Volunteering will become an even more vital part of capacity building as services come under more pressure to deliver more for less</a:t>
            </a:r>
          </a:p>
          <a:p>
            <a:r>
              <a:rPr lang="en-GB" sz="2800" dirty="0"/>
              <a:t>Volunteering will become an even more vital part of capacity building as services come under more pressure to deliver more for less / The need for volunteers will only increase in the coming years</a:t>
            </a:r>
          </a:p>
        </p:txBody>
      </p:sp>
    </p:spTree>
    <p:extLst>
      <p:ext uri="{BB962C8B-B14F-4D97-AF65-F5344CB8AC3E}">
        <p14:creationId xmlns:p14="http://schemas.microsoft.com/office/powerpoint/2010/main" val="3180115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Challenges </a:t>
            </a:r>
          </a:p>
        </p:txBody>
      </p:sp>
      <p:sp>
        <p:nvSpPr>
          <p:cNvPr id="3" name="Content Placeholder 2"/>
          <p:cNvSpPr>
            <a:spLocks noGrp="1"/>
          </p:cNvSpPr>
          <p:nvPr>
            <p:ph idx="1"/>
          </p:nvPr>
        </p:nvSpPr>
        <p:spPr/>
        <p:txBody>
          <a:bodyPr/>
          <a:lstStyle/>
          <a:p>
            <a:r>
              <a:rPr lang="en-GB" dirty="0"/>
              <a:t>“Some volunteers are experienced in other fields and want to support their community by  giving time; others want to gain experience to assist them in future opportunities and we need to ensure a good mix”</a:t>
            </a:r>
          </a:p>
        </p:txBody>
      </p:sp>
    </p:spTree>
    <p:extLst>
      <p:ext uri="{BB962C8B-B14F-4D97-AF65-F5344CB8AC3E}">
        <p14:creationId xmlns:p14="http://schemas.microsoft.com/office/powerpoint/2010/main" val="3135856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Rank the challenges</a:t>
            </a:r>
          </a:p>
        </p:txBody>
      </p:sp>
      <p:sp>
        <p:nvSpPr>
          <p:cNvPr id="3" name="Content Placeholder 2"/>
          <p:cNvSpPr>
            <a:spLocks noGrp="1"/>
          </p:cNvSpPr>
          <p:nvPr>
            <p:ph idx="1"/>
          </p:nvPr>
        </p:nvSpPr>
        <p:spPr/>
        <p:txBody>
          <a:bodyPr>
            <a:normAutofit/>
          </a:bodyPr>
          <a:lstStyle/>
          <a:p>
            <a:pPr marL="0" indent="0">
              <a:buNone/>
            </a:pPr>
            <a:r>
              <a:rPr lang="en-GB" sz="4500" dirty="0">
                <a:hlinkClick r:id="rId3"/>
              </a:rPr>
              <a:t>https://www.mentimeter.com/</a:t>
            </a:r>
            <a:r>
              <a:rPr lang="en-GB" sz="4500" dirty="0"/>
              <a:t> </a:t>
            </a:r>
          </a:p>
          <a:p>
            <a:pPr marL="0" indent="0">
              <a:buNone/>
            </a:pPr>
            <a:r>
              <a:rPr lang="en-GB" sz="4500" dirty="0"/>
              <a:t>Code: 5555 1141</a:t>
            </a:r>
          </a:p>
          <a:p>
            <a:pPr marL="0" indent="0">
              <a:buNone/>
            </a:pPr>
            <a:endParaRPr lang="en-GB" sz="4500" dirty="0"/>
          </a:p>
        </p:txBody>
      </p:sp>
    </p:spTree>
    <p:extLst>
      <p:ext uri="{BB962C8B-B14F-4D97-AF65-F5344CB8AC3E}">
        <p14:creationId xmlns:p14="http://schemas.microsoft.com/office/powerpoint/2010/main" val="2037492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Which of the following is the most important for volunteering in the borough?</a:t>
            </a:r>
          </a:p>
        </p:txBody>
      </p:sp>
      <p:sp>
        <p:nvSpPr>
          <p:cNvPr id="3" name="Content Placeholder 2"/>
          <p:cNvSpPr>
            <a:spLocks noGrp="1"/>
          </p:cNvSpPr>
          <p:nvPr>
            <p:ph idx="1"/>
          </p:nvPr>
        </p:nvSpPr>
        <p:spPr>
          <a:xfrm>
            <a:off x="457200" y="2348880"/>
            <a:ext cx="8229600" cy="3773016"/>
          </a:xfrm>
        </p:spPr>
        <p:txBody>
          <a:bodyPr>
            <a:normAutofit/>
          </a:bodyPr>
          <a:lstStyle/>
          <a:p>
            <a:pPr marL="0" indent="0">
              <a:buNone/>
            </a:pPr>
            <a:r>
              <a:rPr lang="en-GB" sz="4500" dirty="0">
                <a:hlinkClick r:id="rId3"/>
              </a:rPr>
              <a:t>https://www.mentimeter.com/</a:t>
            </a:r>
            <a:r>
              <a:rPr lang="en-GB" sz="4500" dirty="0"/>
              <a:t> </a:t>
            </a:r>
          </a:p>
          <a:p>
            <a:pPr marL="0" indent="0">
              <a:buNone/>
            </a:pPr>
            <a:r>
              <a:rPr lang="en-GB" sz="4500" dirty="0"/>
              <a:t>Code: 5555 1141</a:t>
            </a:r>
          </a:p>
          <a:p>
            <a:pPr marL="0" indent="0">
              <a:buNone/>
            </a:pPr>
            <a:endParaRPr lang="en-GB" sz="4500" dirty="0"/>
          </a:p>
        </p:txBody>
      </p:sp>
    </p:spTree>
    <p:extLst>
      <p:ext uri="{BB962C8B-B14F-4D97-AF65-F5344CB8AC3E}">
        <p14:creationId xmlns:p14="http://schemas.microsoft.com/office/powerpoint/2010/main" val="3259102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Finally, what is your wish for volunteering in the borough?</a:t>
            </a:r>
          </a:p>
        </p:txBody>
      </p:sp>
      <p:sp>
        <p:nvSpPr>
          <p:cNvPr id="3" name="Content Placeholder 2"/>
          <p:cNvSpPr>
            <a:spLocks noGrp="1"/>
          </p:cNvSpPr>
          <p:nvPr>
            <p:ph idx="1"/>
          </p:nvPr>
        </p:nvSpPr>
        <p:spPr/>
        <p:txBody>
          <a:bodyPr>
            <a:normAutofit/>
          </a:bodyPr>
          <a:lstStyle/>
          <a:p>
            <a:pPr marL="0" indent="0">
              <a:buNone/>
            </a:pPr>
            <a:r>
              <a:rPr lang="en-GB" sz="4500" dirty="0">
                <a:hlinkClick r:id="rId3"/>
              </a:rPr>
              <a:t>https://www.mentimeter.com/</a:t>
            </a:r>
            <a:r>
              <a:rPr lang="en-GB" sz="4500" dirty="0"/>
              <a:t> </a:t>
            </a:r>
          </a:p>
          <a:p>
            <a:pPr marL="0" indent="0">
              <a:buNone/>
            </a:pPr>
            <a:r>
              <a:rPr lang="en-GB" sz="4500" dirty="0"/>
              <a:t>Code: 5555 1141</a:t>
            </a:r>
          </a:p>
          <a:p>
            <a:pPr marL="0" indent="0">
              <a:buNone/>
            </a:pPr>
            <a:endParaRPr lang="en-GB" sz="4500" dirty="0"/>
          </a:p>
        </p:txBody>
      </p:sp>
    </p:spTree>
    <p:extLst>
      <p:ext uri="{BB962C8B-B14F-4D97-AF65-F5344CB8AC3E}">
        <p14:creationId xmlns:p14="http://schemas.microsoft.com/office/powerpoint/2010/main" val="26048492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Other ways to share your thoughts</a:t>
            </a:r>
          </a:p>
        </p:txBody>
      </p:sp>
      <p:sp>
        <p:nvSpPr>
          <p:cNvPr id="3" name="Content Placeholder 2"/>
          <p:cNvSpPr>
            <a:spLocks noGrp="1"/>
          </p:cNvSpPr>
          <p:nvPr>
            <p:ph idx="1"/>
          </p:nvPr>
        </p:nvSpPr>
        <p:spPr/>
        <p:txBody>
          <a:bodyPr/>
          <a:lstStyle/>
          <a:p>
            <a:r>
              <a:rPr lang="en-GB" dirty="0"/>
              <a:t>My email is molly.sweeney@groundwork.org.uk</a:t>
            </a:r>
          </a:p>
        </p:txBody>
      </p:sp>
    </p:spTree>
    <p:extLst>
      <p:ext uri="{BB962C8B-B14F-4D97-AF65-F5344CB8AC3E}">
        <p14:creationId xmlns:p14="http://schemas.microsoft.com/office/powerpoint/2010/main" val="2587783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Hearing the views of people who use your services</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314171" y="1600200"/>
            <a:ext cx="2515658" cy="3773488"/>
          </a:xfrm>
        </p:spPr>
      </p:pic>
    </p:spTree>
    <p:extLst>
      <p:ext uri="{BB962C8B-B14F-4D97-AF65-F5344CB8AC3E}">
        <p14:creationId xmlns:p14="http://schemas.microsoft.com/office/powerpoint/2010/main" val="3506460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Volunteering Kingston</a:t>
            </a:r>
          </a:p>
        </p:txBody>
      </p:sp>
      <p:sp>
        <p:nvSpPr>
          <p:cNvPr id="4" name="Content Placeholder 3"/>
          <p:cNvSpPr>
            <a:spLocks noGrp="1"/>
          </p:cNvSpPr>
          <p:nvPr>
            <p:ph idx="1"/>
          </p:nvPr>
        </p:nvSpPr>
        <p:spPr/>
        <p:txBody>
          <a:bodyPr/>
          <a:lstStyle/>
          <a:p>
            <a:endParaRPr lang="en-GB" dirty="0"/>
          </a:p>
        </p:txBody>
      </p:sp>
    </p:spTree>
    <p:extLst>
      <p:ext uri="{BB962C8B-B14F-4D97-AF65-F5344CB8AC3E}">
        <p14:creationId xmlns:p14="http://schemas.microsoft.com/office/powerpoint/2010/main" val="266629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Summing up</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314171" y="1600200"/>
            <a:ext cx="2515658" cy="3773488"/>
          </a:xfrm>
        </p:spPr>
      </p:pic>
    </p:spTree>
    <p:extLst>
      <p:ext uri="{BB962C8B-B14F-4D97-AF65-F5344CB8AC3E}">
        <p14:creationId xmlns:p14="http://schemas.microsoft.com/office/powerpoint/2010/main" val="2020601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latin typeface="Lato" panose="020F0502020204030203" pitchFamily="34" charset="0"/>
              </a:rPr>
              <a:t>GLA London Community Resilience Toolkit </a:t>
            </a:r>
            <a:r>
              <a:rPr lang="en-GB" dirty="0">
                <a:latin typeface="Lato" panose="020F0502020204030203" pitchFamily="34" charset="0"/>
              </a:rPr>
              <a:t>​</a:t>
            </a:r>
          </a:p>
        </p:txBody>
      </p:sp>
      <p:sp>
        <p:nvSpPr>
          <p:cNvPr id="8" name="Subtitle 7"/>
          <p:cNvSpPr>
            <a:spLocks noGrp="1"/>
          </p:cNvSpPr>
          <p:nvPr>
            <p:ph type="subTitle" idx="1"/>
          </p:nvPr>
        </p:nvSpPr>
        <p:spPr/>
        <p:txBody>
          <a:bodyPr/>
          <a:lstStyle/>
          <a:p>
            <a:endParaRPr lang="en-GB"/>
          </a:p>
        </p:txBody>
      </p:sp>
      <p:sp>
        <p:nvSpPr>
          <p:cNvPr id="6" name="Rectangle 5"/>
          <p:cNvSpPr/>
          <p:nvPr/>
        </p:nvSpPr>
        <p:spPr>
          <a:xfrm>
            <a:off x="4453217" y="3244334"/>
            <a:ext cx="295274" cy="369332"/>
          </a:xfrm>
          <a:prstGeom prst="rect">
            <a:avLst/>
          </a:prstGeom>
        </p:spPr>
        <p:txBody>
          <a:bodyPr wrap="none">
            <a:spAutoFit/>
          </a:bodyPr>
          <a:lstStyle/>
          <a:p>
            <a:r>
              <a:rPr lang="en-GB" dirty="0"/>
              <a:t>  </a:t>
            </a:r>
          </a:p>
        </p:txBody>
      </p:sp>
      <p:sp>
        <p:nvSpPr>
          <p:cNvPr id="7" name="AutoShape 2" descr="https://ukc-powerpoint.officeapps.live.com/pods/GetClipboardImage.ashx?Id=07a510d8-64a9-4836-8598-a13fd6601a53&amp;DC=GUK1&amp;pkey=ad0b2a42-ddfe-4c42-8be3-65ed6d2919ae&amp;wdwaccluster=GUK1"/>
          <p:cNvSpPr>
            <a:spLocks noChangeAspect="1" noChangeArrowheads="1"/>
          </p:cNvSpPr>
          <p:nvPr/>
        </p:nvSpPr>
        <p:spPr bwMode="auto">
          <a:xfrm>
            <a:off x="2190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2969790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1D54B3-7361-0EF0-AB55-94612210FB50}"/>
              </a:ext>
            </a:extLst>
          </p:cNvPr>
          <p:cNvSpPr>
            <a:spLocks noGrp="1"/>
          </p:cNvSpPr>
          <p:nvPr>
            <p:ph type="title"/>
          </p:nvPr>
        </p:nvSpPr>
        <p:spPr>
          <a:prstGeom prst="rect">
            <a:avLst/>
          </a:prstGeom>
        </p:spPr>
        <p:txBody>
          <a:bodyPr lIns="68580" tIns="34290" rIns="68580" bIns="34290" anchor="t"/>
          <a:lstStyle/>
          <a:p>
            <a:pPr>
              <a:spcBef>
                <a:spcPts val="0"/>
              </a:spcBef>
            </a:pPr>
            <a:r>
              <a:rPr lang="en-GB" dirty="0">
                <a:latin typeface="Lato" panose="020F0502020204030203" pitchFamily="34" charset="0"/>
              </a:rPr>
              <a:t>About the toolkit</a:t>
            </a:r>
          </a:p>
        </p:txBody>
      </p:sp>
      <p:graphicFrame>
        <p:nvGraphicFramePr>
          <p:cNvPr id="5" name="Diagram 4">
            <a:extLst>
              <a:ext uri="{FF2B5EF4-FFF2-40B4-BE49-F238E27FC236}">
                <a16:creationId xmlns:a16="http://schemas.microsoft.com/office/drawing/2014/main" id="{CBAE1F1A-BF7C-ABE8-1F84-E3FDADA61622}"/>
              </a:ext>
            </a:extLst>
          </p:cNvPr>
          <p:cNvGraphicFramePr/>
          <p:nvPr>
            <p:extLst>
              <p:ext uri="{D42A27DB-BD31-4B8C-83A1-F6EECF244321}">
                <p14:modId xmlns:p14="http://schemas.microsoft.com/office/powerpoint/2010/main" val="432645629"/>
              </p:ext>
            </p:extLst>
          </p:nvPr>
        </p:nvGraphicFramePr>
        <p:xfrm>
          <a:off x="174381" y="1196752"/>
          <a:ext cx="8718099" cy="4032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43790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the strategy?</a:t>
            </a: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58589" y="1600200"/>
            <a:ext cx="5626822" cy="3773488"/>
          </a:xfrm>
        </p:spPr>
      </p:pic>
    </p:spTree>
    <p:extLst>
      <p:ext uri="{BB962C8B-B14F-4D97-AF65-F5344CB8AC3E}">
        <p14:creationId xmlns:p14="http://schemas.microsoft.com/office/powerpoint/2010/main" val="4213896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Result from the survey so far </a:t>
            </a:r>
          </a:p>
        </p:txBody>
      </p:sp>
      <p:sp>
        <p:nvSpPr>
          <p:cNvPr id="3" name="Content Placeholder 2"/>
          <p:cNvSpPr>
            <a:spLocks noGrp="1"/>
          </p:cNvSpPr>
          <p:nvPr>
            <p:ph idx="1"/>
          </p:nvPr>
        </p:nvSpPr>
        <p:spPr/>
        <p:txBody>
          <a:bodyPr/>
          <a:lstStyle/>
          <a:p>
            <a:r>
              <a:rPr lang="en-GB" dirty="0"/>
              <a:t>We’ve had a great response</a:t>
            </a:r>
          </a:p>
          <a:p>
            <a:r>
              <a:rPr lang="en-GB" dirty="0"/>
              <a:t>Here are some selections of key info to spark your interest</a:t>
            </a:r>
          </a:p>
        </p:txBody>
      </p:sp>
    </p:spTree>
    <p:extLst>
      <p:ext uri="{BB962C8B-B14F-4D97-AF65-F5344CB8AC3E}">
        <p14:creationId xmlns:p14="http://schemas.microsoft.com/office/powerpoint/2010/main" val="3925541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latin typeface="Lato" panose="020F0502020204030203" pitchFamily="34" charset="0"/>
              </a:rPr>
              <a:t>Volunteer Word Clouds</a:t>
            </a:r>
          </a:p>
        </p:txBody>
      </p:sp>
      <p:sp>
        <p:nvSpPr>
          <p:cNvPr id="4" name="Subtitle 3"/>
          <p:cNvSpPr>
            <a:spLocks noGrp="1"/>
          </p:cNvSpPr>
          <p:nvPr>
            <p:ph type="subTitle" idx="1"/>
          </p:nvPr>
        </p:nvSpPr>
        <p:spPr/>
        <p:txBody>
          <a:bodyPr/>
          <a:lstStyle/>
          <a:p>
            <a:endParaRPr lang="en-GB"/>
          </a:p>
        </p:txBody>
      </p:sp>
    </p:spTree>
    <p:extLst>
      <p:ext uri="{BB962C8B-B14F-4D97-AF65-F5344CB8AC3E}">
        <p14:creationId xmlns:p14="http://schemas.microsoft.com/office/powerpoint/2010/main" val="1371512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a:t>Please describe your volunteering experience in 3 words?</a:t>
            </a:r>
          </a:p>
        </p:txBody>
      </p:sp>
      <p:pic>
        <p:nvPicPr>
          <p:cNvPr id="4" name="Content Placeholder 3"/>
          <p:cNvPicPr>
            <a:picLocks noGrp="1" noChangeAspect="1"/>
          </p:cNvPicPr>
          <p:nvPr>
            <p:ph idx="1"/>
          </p:nvPr>
        </p:nvPicPr>
        <p:blipFill>
          <a:blip r:embed="rId2"/>
          <a:stretch>
            <a:fillRect/>
          </a:stretch>
        </p:blipFill>
        <p:spPr>
          <a:xfrm>
            <a:off x="1867417" y="1628800"/>
            <a:ext cx="5409165" cy="3816424"/>
          </a:xfrm>
          <a:prstGeom prst="rect">
            <a:avLst/>
          </a:prstGeom>
        </p:spPr>
      </p:pic>
    </p:spTree>
    <p:extLst>
      <p:ext uri="{BB962C8B-B14F-4D97-AF65-F5344CB8AC3E}">
        <p14:creationId xmlns:p14="http://schemas.microsoft.com/office/powerpoint/2010/main" val="3029421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motivated you to volunteer?</a:t>
            </a:r>
          </a:p>
        </p:txBody>
      </p:sp>
      <p:pic>
        <p:nvPicPr>
          <p:cNvPr id="4" name="Content Placeholder 3"/>
          <p:cNvPicPr>
            <a:picLocks noGrp="1" noChangeAspect="1"/>
          </p:cNvPicPr>
          <p:nvPr>
            <p:ph idx="1"/>
          </p:nvPr>
        </p:nvPicPr>
        <p:blipFill>
          <a:blip r:embed="rId3"/>
          <a:stretch>
            <a:fillRect/>
          </a:stretch>
        </p:blipFill>
        <p:spPr>
          <a:xfrm>
            <a:off x="2114173" y="1600200"/>
            <a:ext cx="4915654" cy="3773488"/>
          </a:xfrm>
          <a:prstGeom prst="rect">
            <a:avLst/>
          </a:prstGeom>
        </p:spPr>
      </p:pic>
    </p:spTree>
    <p:extLst>
      <p:ext uri="{BB962C8B-B14F-4D97-AF65-F5344CB8AC3E}">
        <p14:creationId xmlns:p14="http://schemas.microsoft.com/office/powerpoint/2010/main" val="4177648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to improve the experience of volunteers?</a:t>
            </a:r>
            <a:endParaRPr lang="en-GB" sz="4000" dirty="0"/>
          </a:p>
        </p:txBody>
      </p:sp>
      <p:pic>
        <p:nvPicPr>
          <p:cNvPr id="5" name="Content Placeholder 4"/>
          <p:cNvPicPr>
            <a:picLocks noGrp="1" noChangeAspect="1"/>
          </p:cNvPicPr>
          <p:nvPr>
            <p:ph idx="1"/>
          </p:nvPr>
        </p:nvPicPr>
        <p:blipFill>
          <a:blip r:embed="rId2"/>
          <a:stretch>
            <a:fillRect/>
          </a:stretch>
        </p:blipFill>
        <p:spPr>
          <a:xfrm>
            <a:off x="1756657" y="1600200"/>
            <a:ext cx="5630686" cy="3773488"/>
          </a:xfrm>
          <a:prstGeom prst="rect">
            <a:avLst/>
          </a:prstGeom>
        </p:spPr>
      </p:pic>
    </p:spTree>
    <p:extLst>
      <p:ext uri="{BB962C8B-B14F-4D97-AF65-F5344CB8AC3E}">
        <p14:creationId xmlns:p14="http://schemas.microsoft.com/office/powerpoint/2010/main" val="4184918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Thinking forward to 2028…</a:t>
            </a:r>
            <a:endParaRPr lang="en-GB" dirty="0"/>
          </a:p>
        </p:txBody>
      </p:sp>
      <p:sp>
        <p:nvSpPr>
          <p:cNvPr id="5" name="Content Placeholder 4"/>
          <p:cNvSpPr>
            <a:spLocks noGrp="1"/>
          </p:cNvSpPr>
          <p:nvPr>
            <p:ph idx="1"/>
          </p:nvPr>
        </p:nvSpPr>
        <p:spPr/>
        <p:txBody>
          <a:bodyPr/>
          <a:lstStyle/>
          <a:p>
            <a:endParaRPr lang="en-GB"/>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1767" y="1884634"/>
            <a:ext cx="4940467" cy="3293645"/>
          </a:xfrm>
          <a:prstGeom prst="rect">
            <a:avLst/>
          </a:prstGeom>
        </p:spPr>
      </p:pic>
    </p:spTree>
    <p:extLst>
      <p:ext uri="{BB962C8B-B14F-4D97-AF65-F5344CB8AC3E}">
        <p14:creationId xmlns:p14="http://schemas.microsoft.com/office/powerpoint/2010/main" val="3438247306"/>
      </p:ext>
    </p:extLst>
  </p:cSld>
  <p:clrMapOvr>
    <a:masterClrMapping/>
  </p:clrMapOvr>
</p:sld>
</file>

<file path=ppt/theme/theme1.xml><?xml version="1.0" encoding="utf-8"?>
<a:theme xmlns:a="http://schemas.openxmlformats.org/drawingml/2006/main" name="Groundwork 2016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6744</TotalTime>
  <Words>1151</Words>
  <Application>Microsoft Office PowerPoint</Application>
  <PresentationFormat>On-screen Show (4:3)</PresentationFormat>
  <Paragraphs>117</Paragraphs>
  <Slides>22</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Lato</vt:lpstr>
      <vt:lpstr>Lato Heavy</vt:lpstr>
      <vt:lpstr>Groundwork 2016 PowerPoint Template</vt:lpstr>
      <vt:lpstr>Four Year Volunteering Strategy for Kingston</vt:lpstr>
      <vt:lpstr>Volunteering Kingston</vt:lpstr>
      <vt:lpstr>What is the strategy?</vt:lpstr>
      <vt:lpstr>Result from the survey so far </vt:lpstr>
      <vt:lpstr>Volunteer Word Clouds</vt:lpstr>
      <vt:lpstr>Please describe your volunteering experience in 3 words?</vt:lpstr>
      <vt:lpstr>What motivated you to volunteer?</vt:lpstr>
      <vt:lpstr>How to improve the experience of volunteers?</vt:lpstr>
      <vt:lpstr>Thinking forward to 2028…</vt:lpstr>
      <vt:lpstr>Also John Boyega is James Bond</vt:lpstr>
      <vt:lpstr>Thoughts from the VIO survey</vt:lpstr>
      <vt:lpstr>Glass half full/half empty</vt:lpstr>
      <vt:lpstr>Increased need requires more volunteers …</vt:lpstr>
      <vt:lpstr>Challenges </vt:lpstr>
      <vt:lpstr>Rank the challenges</vt:lpstr>
      <vt:lpstr>Which of the following is the most important for volunteering in the borough?</vt:lpstr>
      <vt:lpstr>Finally, what is your wish for volunteering in the borough?</vt:lpstr>
      <vt:lpstr>Other ways to share your thoughts</vt:lpstr>
      <vt:lpstr>Hearing the views of people who use your services</vt:lpstr>
      <vt:lpstr>Summing up</vt:lpstr>
      <vt:lpstr>GLA London Community Resilience Toolkit ​</vt:lpstr>
      <vt:lpstr>About the toolkit</vt:lpstr>
    </vt:vector>
  </TitlesOfParts>
  <Company>Groundwork London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Theodora Cadbury</dc:creator>
  <cp:lastModifiedBy>Camilla Wheal</cp:lastModifiedBy>
  <cp:revision>226</cp:revision>
  <cp:lastPrinted>2020-09-15T15:15:48Z</cp:lastPrinted>
  <dcterms:created xsi:type="dcterms:W3CDTF">2017-11-30T13:53:37Z</dcterms:created>
  <dcterms:modified xsi:type="dcterms:W3CDTF">2024-03-19T17:10:39Z</dcterms:modified>
</cp:coreProperties>
</file>